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9" r:id="rId3"/>
    <p:sldId id="275" r:id="rId4"/>
    <p:sldId id="276" r:id="rId5"/>
    <p:sldId id="282" r:id="rId6"/>
    <p:sldId id="288" r:id="rId7"/>
    <p:sldId id="281" r:id="rId8"/>
    <p:sldId id="291" r:id="rId9"/>
    <p:sldId id="292" r:id="rId10"/>
    <p:sldId id="293" r:id="rId11"/>
    <p:sldId id="280" r:id="rId12"/>
    <p:sldId id="304" r:id="rId13"/>
    <p:sldId id="302" r:id="rId14"/>
    <p:sldId id="303" r:id="rId15"/>
    <p:sldId id="295" r:id="rId16"/>
    <p:sldId id="289" r:id="rId17"/>
    <p:sldId id="297" r:id="rId18"/>
    <p:sldId id="296" r:id="rId19"/>
    <p:sldId id="305" r:id="rId20"/>
    <p:sldId id="287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97010" autoAdjust="0"/>
  </p:normalViewPr>
  <p:slideViewPr>
    <p:cSldViewPr snapToGrid="0">
      <p:cViewPr>
        <p:scale>
          <a:sx n="85" d="100"/>
          <a:sy n="85" d="100"/>
        </p:scale>
        <p:origin x="-498" y="-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9/13/2013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9/13/2013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25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0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5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5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9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0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9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8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01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91" y="2057401"/>
            <a:ext cx="1500462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5990696"/>
            <a:ext cx="12141266" cy="8051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djongsomjit\Desktop\Oak woodland Habitat_cental valley C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28" y="2057400"/>
            <a:ext cx="2060767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3897" y="0"/>
            <a:ext cx="477232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32" name="Picture 8" descr="C:\Users\djongsomjit\Desktop\vqDjtykW6f7oTUT9lfLFBvyfZ3g_0ACwCZO1bY5t_-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28" y="2057400"/>
            <a:ext cx="2093908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jongsomjit\Desktop\Picture2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44" y="2078038"/>
            <a:ext cx="3072422" cy="38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5.googleusercontent.com/FgfaIlDX8JDUvTpg4dpPGnnlXn8gto7LKAPJc-vOGGUUfK9Q6iLTfLHFnSVnu_-TKuu-PN4_xR0sauSzVwc_r0kdAwv7PbbqIGf7_53BamP7PpNBqWvx9Vex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137" y="6054395"/>
            <a:ext cx="596470" cy="7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6.googleusercontent.com/VGnSac2LWKj9Ni_cg7_I0QOJzFMz6dZZDMskhpq5sK4UIusm-5qL6MStC-zMmEgfGnWrWxAzbfGJCa_PQe4zpgfZTg4e3E37ZTm1WRhqtu-DB1aSmYu47zVO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42" y="6049814"/>
            <a:ext cx="702034" cy="6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lh5.googleusercontent.com/IluCBiltQpkNWDnZHmJfO2ysGvLctrectZ7mrwWvsHiwHZ4AKmtDHaSLUsnzC2cCnZyNBpvPKi4WoRKkH8F9Npos0uaNwWxEg1W_rYAvMAirLp9GlSR73kbK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0" y="6071329"/>
            <a:ext cx="2206316" cy="58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lh6.googleusercontent.com/Uy-ftqrxL9FdqMe7acrrhB9Rdqgdt5nN6UybSUZ8WNIJTVfdohc_rhHs20gQTg8YvQc4odAUAx8A6GYqKW4iqYP0h-WdtxJ7HbZshl6SN67yXE9nYHt004Ww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879" y="6034940"/>
            <a:ext cx="1616723" cy="8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lh3.googleusercontent.com/qnpXSuSpZf8iNBOdx9Dt9GbbxQCKoK9Zbt9g2BPc2-2glXcOG7_SZcPPXqZoS0hNsgtXpitmgj9hY-nrBbssNEtBzv30FGyfjEFgTJc5m97mEith0Fv2vxwQ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58" y="5971842"/>
            <a:ext cx="1628227" cy="8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030366" y="5728155"/>
            <a:ext cx="820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Ryan </a:t>
            </a:r>
            <a:r>
              <a:rPr lang="en-US" sz="800" dirty="0" err="1" smtClean="0"/>
              <a:t>DiGaudio</a:t>
            </a:r>
            <a:endParaRPr lang="en-US" sz="800" dirty="0"/>
          </a:p>
        </p:txBody>
      </p:sp>
      <p:sp>
        <p:nvSpPr>
          <p:cNvPr id="4" name="AutoShape 2" descr="Point Blue Conservation Science (formerly PRBO)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03898" y="4309192"/>
            <a:ext cx="4772319" cy="1114577"/>
          </a:xfrm>
        </p:spPr>
        <p:txBody>
          <a:bodyPr anchor="ctr">
            <a:normAutofit/>
          </a:bodyPr>
          <a:lstStyle>
            <a:lvl1pPr marL="0" indent="0">
              <a:buNone/>
              <a:defRPr sz="4400" baseline="0"/>
            </a:lvl1pPr>
          </a:lstStyle>
          <a:p>
            <a:pPr lvl="0"/>
            <a:r>
              <a:rPr lang="en-US" dirty="0" smtClean="0"/>
              <a:t>Master Title Style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1703898" y="5260931"/>
            <a:ext cx="4772320" cy="6826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/>
            </a:lvl1pPr>
          </a:lstStyle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1"/>
            </a:lvl1pPr>
          </a:lstStyle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jongsomjit\Desktop\Pvi3_yEZWT90iYg9B_N21yjVZYPvnQXQP6MdWrn9U3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147"/>
            <a:ext cx="1490472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jongsomjit\Desktop\LVcylwgFpjP9rc3iJmE3nae1Ye7sHDKNkb7si8_4jb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623" y="2059147"/>
            <a:ext cx="3282376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Subsection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Subsection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301467" y="5729902"/>
            <a:ext cx="820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Ryan </a:t>
            </a:r>
            <a:r>
              <a:rPr lang="en-US" sz="800" dirty="0" err="1" smtClean="0"/>
              <a:t>DiGaudio</a:t>
            </a:r>
            <a:endParaRPr lang="en-US" sz="8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70461" y="5728155"/>
            <a:ext cx="820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Ryan </a:t>
            </a:r>
            <a:r>
              <a:rPr lang="en-US" sz="800" dirty="0" err="1" smtClean="0"/>
              <a:t>DiGaudio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 b="1"/>
            </a:lvl1pPr>
            <a:lvl2pPr>
              <a:defRPr sz="18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Best Practices for Systematic Conservation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linelibrary.wiley.com/doi/10.1111/j.1461-0248.2007.01060.x/full#f2" TargetMode="External"/><Relationship Id="rId4" Type="http://schemas.openxmlformats.org/officeDocument/2006/relationships/hyperlink" Target="http://onlinelibrary.wiley.com/doi/10.1111/ele.2007.10.issue-8/issuet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invasive species models are constructed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6931085" cy="4620682"/>
          </a:xfrm>
        </p:spPr>
        <p:txBody>
          <a:bodyPr>
            <a:normAutofit/>
          </a:bodyPr>
          <a:lstStyle/>
          <a:p>
            <a:pPr marL="210312" lvl="1" indent="-210312">
              <a:spcBef>
                <a:spcPts val="1100"/>
              </a:spcBef>
            </a:pPr>
            <a:r>
              <a:rPr lang="en-US" sz="3200" dirty="0" smtClean="0"/>
              <a:t>Develop model on native range apply to invaded range</a:t>
            </a:r>
            <a:endParaRPr lang="en-US" sz="3200" dirty="0"/>
          </a:p>
          <a:p>
            <a:pPr marL="210312" lvl="1" indent="-210312">
              <a:spcBef>
                <a:spcPts val="1100"/>
              </a:spcBef>
            </a:pPr>
            <a:r>
              <a:rPr lang="en-US" sz="3200" dirty="0" smtClean="0"/>
              <a:t>Develop model within invaded range</a:t>
            </a:r>
          </a:p>
          <a:p>
            <a:pPr marL="448056" lvl="2" indent="-210312">
              <a:spcBef>
                <a:spcPts val="1100"/>
              </a:spcBef>
            </a:pPr>
            <a:r>
              <a:rPr lang="en-US" dirty="0" smtClean="0"/>
              <a:t>Absences and </a:t>
            </a:r>
            <a:r>
              <a:rPr lang="en-US" dirty="0" smtClean="0"/>
              <a:t>background</a:t>
            </a:r>
            <a:endParaRPr lang="en-US" dirty="0"/>
          </a:p>
          <a:p>
            <a:pPr marL="448056" lvl="2" indent="-210312">
              <a:spcBef>
                <a:spcPts val="1100"/>
              </a:spcBef>
            </a:pPr>
            <a:r>
              <a:rPr lang="en-US" dirty="0" smtClean="0"/>
              <a:t>Emphasize general or smooth response curves</a:t>
            </a:r>
            <a:endParaRPr lang="en-US" dirty="0"/>
          </a:p>
          <a:p>
            <a:pPr marL="448056" lvl="2" indent="-210312">
              <a:spcBef>
                <a:spcPts val="1100"/>
              </a:spcBef>
            </a:pPr>
            <a:r>
              <a:rPr lang="en-US" dirty="0" smtClean="0"/>
              <a:t>Integrate correlative and mechanistic models</a:t>
            </a:r>
            <a:endParaRPr lang="en-US" sz="2000" dirty="0"/>
          </a:p>
          <a:p>
            <a:r>
              <a:rPr lang="en-US" dirty="0" smtClean="0"/>
              <a:t>Use both native and invaded range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250" y="2202198"/>
            <a:ext cx="3619120" cy="3457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96000" y="6091458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Global Ecology and Biogeography</a:t>
            </a:r>
            <a:br>
              <a:rPr lang="en-US" sz="1000" dirty="0"/>
            </a:br>
            <a:r>
              <a:rPr lang="en-US" sz="1000" dirty="0"/>
              <a:t>Volume 16, Issue 1, pages 24-33, 15 DEC 2006 DOI: 10.1111/j.1466-8238.2006.00258.x</a:t>
            </a:r>
            <a:br>
              <a:rPr lang="en-US" sz="1000" dirty="0"/>
            </a:br>
            <a:r>
              <a:rPr lang="en-US" sz="1000" dirty="0"/>
              <a:t>http://onlinelibrary.wiley.com/doi/10.1111/j.1466-8238.2006.00258.x/full#f1</a:t>
            </a:r>
          </a:p>
        </p:txBody>
      </p:sp>
    </p:spTree>
    <p:extLst>
      <p:ext uri="{BB962C8B-B14F-4D97-AF65-F5344CB8AC3E}">
        <p14:creationId xmlns:p14="http://schemas.microsoft.com/office/powerpoint/2010/main" val="15262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onlinelibrary.wiley.com/store/10.1111/j.2041-210X.2010.00036.x/asset/image_n/MEE3_36_f1.gif?v=1&amp;t=hljhxd9z&amp;s=61e98d0dc0ecd369aa994af84cbf16aa7e804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0" y="205599"/>
            <a:ext cx="2554170" cy="630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9318" y="193792"/>
            <a:ext cx="75939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Ecologically meaningful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Removed highly correlated variables (&gt;0.85)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Used four methods of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1)Performance on known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2)Variable importance, response curves and maps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3)MESS map (novel environments)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4)compare predictions to a mechanistic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Evaluate correlation structure between modeled area and projected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Treatment of absence point most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important</a:t>
            </a:r>
          </a:p>
          <a:p>
            <a:r>
              <a:rPr lang="en-US" dirty="0"/>
              <a:t>	</a:t>
            </a:r>
          </a:p>
        </p:txBody>
      </p:sp>
      <p:pic>
        <p:nvPicPr>
          <p:cNvPr id="1032" name="Picture 8" descr="http://onlinelibrary.wiley.com/store/10.1111/j.2041-210X.2010.00036.x/asset/image_n/MEE3_36_f2.gif?v=1&amp;t=hljjtldv&amp;s=485909f004e23edcec776b093d96d7e50ae4f2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547" y="3929952"/>
            <a:ext cx="4073990" cy="254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</a:t>
            </a:r>
            <a:r>
              <a:rPr lang="en-US" dirty="0" err="1" smtClean="0"/>
              <a:t>Appraoch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19329" r="11408" b="21723"/>
          <a:stretch/>
        </p:blipFill>
        <p:spPr bwMode="auto">
          <a:xfrm>
            <a:off x="1483112" y="1621926"/>
            <a:ext cx="8844966" cy="45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2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11" y="159453"/>
            <a:ext cx="5631362" cy="620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8254" y="5393616"/>
            <a:ext cx="26725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Crall, A. W., Jarnevich, C. S., Panke, B., Young, N., </a:t>
            </a:r>
            <a:r>
              <a:rPr lang="en-US" sz="1000" dirty="0" err="1"/>
              <a:t>Renz</a:t>
            </a:r>
            <a:r>
              <a:rPr lang="en-US" sz="1000" dirty="0"/>
              <a:t>, M., &amp; Morisette, J. (2013). Using habitat suitability models to target invasive plant species </a:t>
            </a:r>
            <a:r>
              <a:rPr lang="en-US" sz="1000" dirty="0" err="1"/>
              <a:t>surveys.</a:t>
            </a:r>
            <a:r>
              <a:rPr lang="en-US" sz="1000" i="1" dirty="0" err="1"/>
              <a:t>Ecological</a:t>
            </a:r>
            <a:r>
              <a:rPr lang="en-US" sz="1000" i="1" dirty="0"/>
              <a:t> Applications</a:t>
            </a:r>
            <a:r>
              <a:rPr lang="en-US" sz="1000" dirty="0"/>
              <a:t>, </a:t>
            </a:r>
            <a:r>
              <a:rPr lang="en-US" sz="1000" i="1" dirty="0"/>
              <a:t>23</a:t>
            </a:r>
            <a:r>
              <a:rPr lang="en-US" sz="1000" dirty="0"/>
              <a:t>(1), 60-72.</a:t>
            </a:r>
          </a:p>
        </p:txBody>
      </p:sp>
    </p:spTree>
    <p:extLst>
      <p:ext uri="{BB962C8B-B14F-4D97-AF65-F5344CB8AC3E}">
        <p14:creationId xmlns:p14="http://schemas.microsoft.com/office/powerpoint/2010/main" val="11145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Refining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5358763" cy="4620682"/>
          </a:xfrm>
        </p:spPr>
        <p:txBody>
          <a:bodyPr/>
          <a:lstStyle/>
          <a:p>
            <a:r>
              <a:rPr lang="en-US" dirty="0" smtClean="0"/>
              <a:t>Including biotic and dispersal limitations</a:t>
            </a:r>
          </a:p>
          <a:p>
            <a:endParaRPr lang="en-US" dirty="0" smtClean="0"/>
          </a:p>
          <a:p>
            <a:r>
              <a:rPr lang="en-US" dirty="0" smtClean="0"/>
              <a:t>Also used Iterative approach for targeted sampling (</a:t>
            </a:r>
            <a:r>
              <a:rPr lang="en-US" dirty="0" smtClean="0"/>
              <a:t>new invasion)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10633" r="21658" b="11395"/>
          <a:stretch/>
        </p:blipFill>
        <p:spPr bwMode="auto">
          <a:xfrm>
            <a:off x="6946965" y="1538869"/>
            <a:ext cx="3821369" cy="481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0965" y="615614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/>
              <a:t>Meentemeyer</a:t>
            </a:r>
            <a:r>
              <a:rPr lang="en-US" sz="1000" dirty="0"/>
              <a:t>, R. K., </a:t>
            </a:r>
            <a:r>
              <a:rPr lang="en-US" sz="1000" dirty="0" err="1"/>
              <a:t>Anacker</a:t>
            </a:r>
            <a:r>
              <a:rPr lang="en-US" sz="1000" dirty="0"/>
              <a:t>, B. L., Mark, W., &amp; Rizzo, D. M. (2008). Early detection of emerging forest disease using dispersal estimation and ecological niche modeling. </a:t>
            </a:r>
            <a:r>
              <a:rPr lang="en-US" sz="1000" i="1" dirty="0"/>
              <a:t>Ecological Applications</a:t>
            </a:r>
            <a:r>
              <a:rPr lang="en-US" sz="1000" dirty="0"/>
              <a:t>, </a:t>
            </a:r>
            <a:r>
              <a:rPr lang="en-US" sz="1000" i="1" dirty="0"/>
              <a:t>18</a:t>
            </a:r>
            <a:r>
              <a:rPr lang="en-US" sz="1000" dirty="0"/>
              <a:t>(2), 377-390.</a:t>
            </a:r>
          </a:p>
        </p:txBody>
      </p:sp>
    </p:spTree>
    <p:extLst>
      <p:ext uri="{BB962C8B-B14F-4D97-AF65-F5344CB8AC3E}">
        <p14:creationId xmlns:p14="http://schemas.microsoft.com/office/powerpoint/2010/main" val="22128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2715924" cy="4620682"/>
          </a:xfrm>
        </p:spPr>
        <p:txBody>
          <a:bodyPr/>
          <a:lstStyle/>
          <a:p>
            <a:r>
              <a:rPr lang="en-US" dirty="0" smtClean="0"/>
              <a:t>Where are the areas of uncertainty?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580" y="2137947"/>
            <a:ext cx="2986547" cy="34154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096000" y="5623407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Diversity and Distributions</a:t>
            </a:r>
            <a:br>
              <a:rPr lang="en-US" sz="1000" dirty="0"/>
            </a:br>
            <a:r>
              <a:rPr lang="en-US" sz="1000" dirty="0"/>
              <a:t>Volume 18, Issue 7, pages 648-660, 26 NOV 2011 DOI: 10.1111/j.1472-4642.2011.00867.x</a:t>
            </a:r>
            <a:br>
              <a:rPr lang="en-US" sz="1000" dirty="0"/>
            </a:br>
            <a:r>
              <a:rPr lang="en-US" sz="1000" dirty="0"/>
              <a:t>http://onlinelibrary.wiley.com/doi/10.1111/j.1472-4642.2011.00867.x/full#f4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440" y="2160248"/>
            <a:ext cx="2962718" cy="34154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7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Uncertainty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3318090" cy="4620682"/>
          </a:xfrm>
        </p:spPr>
        <p:txBody>
          <a:bodyPr/>
          <a:lstStyle/>
          <a:p>
            <a:r>
              <a:rPr lang="en-US" dirty="0" smtClean="0"/>
              <a:t>Ensemble prediction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939" y="1584965"/>
            <a:ext cx="3064021" cy="4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4" descr="http://onlinelibrary.wiley.com/store/10.1111/j.1539-6924.2009.01343.x/asset/image_n/RISA_1343_f2.gif?v=1&amp;t=hlfd7bua&amp;s=0db233ffc46fcdc0e0084f317546b55da2cb08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04" y="2141034"/>
            <a:ext cx="2202685" cy="29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017" y="606996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Risk Analysis</a:t>
            </a:r>
            <a:br>
              <a:rPr lang="en-US" sz="1000" dirty="0"/>
            </a:br>
            <a:r>
              <a:rPr lang="en-US" sz="1000" dirty="0"/>
              <a:t>Volume 30, Issue 2, pages 224-235, 2 FEB 2010 DOI: 10.1111/j.1539-6924.2009.01343.x</a:t>
            </a:r>
            <a:br>
              <a:rPr lang="en-US" sz="1000" dirty="0"/>
            </a:br>
            <a:r>
              <a:rPr lang="en-US" sz="1000" dirty="0"/>
              <a:t>http://onlinelibrary.wiley.com/doi/10.1111/j.1539-6924.2009.01343.x/full#f1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575288" y="3757961"/>
            <a:ext cx="702527" cy="2230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4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9371948" cy="49351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Mapping current and potential distributions of invasive species is challenging BUT important</a:t>
            </a:r>
          </a:p>
          <a:p>
            <a:endParaRPr lang="en-US" dirty="0" smtClean="0"/>
          </a:p>
          <a:p>
            <a:r>
              <a:rPr lang="en-US" dirty="0" smtClean="0"/>
              <a:t>Relatively new methods continue to improve</a:t>
            </a:r>
          </a:p>
          <a:p>
            <a:endParaRPr lang="en-US" dirty="0" smtClean="0"/>
          </a:p>
          <a:p>
            <a:r>
              <a:rPr lang="en-US" dirty="0" smtClean="0"/>
              <a:t>More transparency </a:t>
            </a:r>
            <a:r>
              <a:rPr lang="en-US" dirty="0" smtClean="0"/>
              <a:t>needed</a:t>
            </a:r>
          </a:p>
          <a:p>
            <a:endParaRPr lang="en-US" dirty="0"/>
          </a:p>
          <a:p>
            <a:r>
              <a:rPr lang="en-US" dirty="0" smtClean="0"/>
              <a:t>Need many sources of model evaluation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Iterative approach </a:t>
            </a:r>
          </a:p>
          <a:p>
            <a:endParaRPr lang="en-US" dirty="0" smtClean="0"/>
          </a:p>
          <a:p>
            <a:r>
              <a:rPr lang="en-US" dirty="0" smtClean="0"/>
              <a:t>Emphasis on uncertainty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3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Mapping and Predicting Rates of Spread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64" y="1538868"/>
            <a:ext cx="4497919" cy="210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AfrFountGrass_20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31145" r="995" b="29947"/>
          <a:stretch>
            <a:fillRect/>
          </a:stretch>
        </p:blipFill>
        <p:spPr bwMode="auto">
          <a:xfrm>
            <a:off x="1746764" y="3854605"/>
            <a:ext cx="4497919" cy="236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pes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904" r="8333" b="5536"/>
          <a:stretch>
            <a:fillRect/>
          </a:stretch>
        </p:blipFill>
        <p:spPr bwMode="auto">
          <a:xfrm>
            <a:off x="9234448" y="1568605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81054" y="3273400"/>
            <a:ext cx="139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81054" y="5853048"/>
            <a:ext cx="139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2040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352279" y="4114129"/>
            <a:ext cx="462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African Fountain Grass (</a:t>
            </a:r>
            <a:r>
              <a:rPr lang="en-US" dirty="0" err="1"/>
              <a:t>Pennisetum</a:t>
            </a:r>
            <a:r>
              <a:rPr lang="en-US" dirty="0"/>
              <a:t> </a:t>
            </a:r>
            <a:r>
              <a:rPr lang="en-US" dirty="0" err="1"/>
              <a:t>setaceum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165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the end of this section, you should be able to:</a:t>
            </a:r>
          </a:p>
          <a:p>
            <a:pPr lvl="1" fontAlgn="base"/>
            <a:r>
              <a:rPr lang="en-US" dirty="0"/>
              <a:t>Discuss why it is important to consider invasive species for </a:t>
            </a:r>
            <a:r>
              <a:rPr lang="en-US" dirty="0" smtClean="0"/>
              <a:t>systematic </a:t>
            </a:r>
            <a:r>
              <a:rPr lang="en-US" dirty="0"/>
              <a:t>conservation </a:t>
            </a:r>
            <a:r>
              <a:rPr lang="en-US" dirty="0" smtClean="0"/>
              <a:t>planning</a:t>
            </a:r>
          </a:p>
          <a:p>
            <a:pPr lvl="1" fontAlgn="base"/>
            <a:endParaRPr lang="en-US" sz="2000" dirty="0"/>
          </a:p>
          <a:p>
            <a:pPr lvl="1" fontAlgn="base"/>
            <a:r>
              <a:rPr lang="en-US" dirty="0" smtClean="0"/>
              <a:t>List </a:t>
            </a:r>
            <a:r>
              <a:rPr lang="en-US" dirty="0"/>
              <a:t>the major assumptions that are often violated when modeling invasive species </a:t>
            </a:r>
            <a:r>
              <a:rPr lang="en-US" dirty="0" smtClean="0"/>
              <a:t>and </a:t>
            </a:r>
            <a:r>
              <a:rPr lang="en-US" dirty="0"/>
              <a:t>how this may impact </a:t>
            </a:r>
            <a:r>
              <a:rPr lang="en-US" dirty="0" smtClean="0"/>
              <a:t>results</a:t>
            </a:r>
          </a:p>
          <a:p>
            <a:pPr lvl="1" fontAlgn="base"/>
            <a:endParaRPr lang="en-US" sz="2000" dirty="0"/>
          </a:p>
          <a:p>
            <a:pPr lvl="1" fontAlgn="base"/>
            <a:r>
              <a:rPr lang="en-US" dirty="0" smtClean="0"/>
              <a:t>Discuss </a:t>
            </a:r>
            <a:r>
              <a:rPr lang="en-US" dirty="0"/>
              <a:t>the modeling approaches to predict a species </a:t>
            </a:r>
            <a:r>
              <a:rPr lang="en-US" dirty="0" smtClean="0"/>
              <a:t>invasion</a:t>
            </a:r>
          </a:p>
          <a:p>
            <a:pPr lvl="1" fontAlgn="base"/>
            <a:endParaRPr lang="en-US" dirty="0" smtClean="0"/>
          </a:p>
          <a:p>
            <a:pPr lvl="1" fontAlgn="base"/>
            <a:r>
              <a:rPr lang="en-US" dirty="0" smtClean="0"/>
              <a:t>Explain </a:t>
            </a:r>
            <a:r>
              <a:rPr lang="en-US" dirty="0"/>
              <a:t>how SDMs can be used to predict invasive species’ response to climate </a:t>
            </a:r>
            <a:r>
              <a:rPr lang="en-US" dirty="0" smtClean="0"/>
              <a:t>change</a:t>
            </a:r>
          </a:p>
          <a:p>
            <a:pPr lvl="1" fontAlgn="base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Mapping and Predicting Rates of Spread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764" y="1538868"/>
            <a:ext cx="4497919" cy="210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AfrFountGrass_20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31145" r="995" b="29947"/>
          <a:stretch>
            <a:fillRect/>
          </a:stretch>
        </p:blipFill>
        <p:spPr bwMode="auto">
          <a:xfrm>
            <a:off x="1746764" y="3854605"/>
            <a:ext cx="4497919" cy="236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pes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904" r="8333" b="5536"/>
          <a:stretch>
            <a:fillRect/>
          </a:stretch>
        </p:blipFill>
        <p:spPr bwMode="auto">
          <a:xfrm>
            <a:off x="9234448" y="1568605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81054" y="3273400"/>
            <a:ext cx="139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81054" y="5853048"/>
            <a:ext cx="139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2040</a:t>
            </a:r>
            <a:endParaRPr lang="en-US" dirty="0"/>
          </a:p>
        </p:txBody>
      </p:sp>
      <p:pic>
        <p:nvPicPr>
          <p:cNvPr id="19" name="Picture 7" descr="ForkLiftLoadingTru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25" y="1538868"/>
            <a:ext cx="20277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78850" y="2175301"/>
            <a:ext cx="42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702205" y="2133601"/>
            <a:ext cx="981309" cy="13244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018372" y="2133601"/>
            <a:ext cx="2665141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553629" y="2133601"/>
            <a:ext cx="2129885" cy="685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83513" y="2133601"/>
            <a:ext cx="250103" cy="10801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505093" y="2175303"/>
            <a:ext cx="178420" cy="8742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940312" y="1806498"/>
            <a:ext cx="2743201" cy="3271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7586908" y="4163005"/>
            <a:ext cx="349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b="1" dirty="0"/>
              <a:t>Truck = 500 km/day</a:t>
            </a:r>
          </a:p>
        </p:txBody>
      </p:sp>
      <p:sp>
        <p:nvSpPr>
          <p:cNvPr id="46" name="TextBox 42"/>
          <p:cNvSpPr txBox="1">
            <a:spLocks noChangeArrowheads="1"/>
          </p:cNvSpPr>
          <p:nvPr/>
        </p:nvSpPr>
        <p:spPr bwMode="auto">
          <a:xfrm>
            <a:off x="8882308" y="4544005"/>
            <a:ext cx="82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b="1" dirty="0"/>
              <a:t>vs.</a:t>
            </a:r>
          </a:p>
        </p:txBody>
      </p:sp>
      <p:sp>
        <p:nvSpPr>
          <p:cNvPr id="47" name="TextBox 43"/>
          <p:cNvSpPr txBox="1">
            <a:spLocks noChangeArrowheads="1"/>
          </p:cNvSpPr>
          <p:nvPr/>
        </p:nvSpPr>
        <p:spPr bwMode="auto">
          <a:xfrm>
            <a:off x="6351833" y="5001205"/>
            <a:ext cx="496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b="1" dirty="0"/>
              <a:t>Climate Change = 5 km/year</a:t>
            </a:r>
          </a:p>
        </p:txBody>
      </p:sp>
      <p:cxnSp>
        <p:nvCxnSpPr>
          <p:cNvPr id="48" name="Straight Arrow Connector 47"/>
          <p:cNvCxnSpPr>
            <a:stCxn id="19" idx="1"/>
          </p:cNvCxnSpPr>
          <p:nvPr/>
        </p:nvCxnSpPr>
        <p:spPr>
          <a:xfrm flipH="1" flipV="1">
            <a:off x="4683513" y="2133601"/>
            <a:ext cx="1889512" cy="5482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Invasive Species and Systematic Conservation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Separate biodiversity </a:t>
            </a:r>
            <a:r>
              <a:rPr lang="en-US" dirty="0"/>
              <a:t>from processes that threaten </a:t>
            </a:r>
            <a:r>
              <a:rPr lang="en-US" dirty="0" smtClean="0"/>
              <a:t>persistence</a:t>
            </a:r>
            <a:endParaRPr lang="en-US" sz="2800" dirty="0"/>
          </a:p>
          <a:p>
            <a:r>
              <a:rPr lang="en-US" dirty="0" smtClean="0"/>
              <a:t>“…Mapping patterns and </a:t>
            </a:r>
            <a:r>
              <a:rPr lang="en-US" dirty="0"/>
              <a:t>monitoring rates of spread of threats to </a:t>
            </a:r>
            <a:r>
              <a:rPr lang="en-US" dirty="0" smtClean="0"/>
              <a:t>biodiversity…” (</a:t>
            </a:r>
            <a:r>
              <a:rPr lang="en-US" dirty="0" err="1" smtClean="0"/>
              <a:t>Margules</a:t>
            </a:r>
            <a:r>
              <a:rPr lang="en-US" dirty="0" smtClean="0"/>
              <a:t> and </a:t>
            </a:r>
            <a:r>
              <a:rPr lang="en-US" dirty="0" err="1" smtClean="0"/>
              <a:t>Pressey</a:t>
            </a:r>
            <a:r>
              <a:rPr lang="en-US" dirty="0" smtClean="0"/>
              <a:t>, 2000) </a:t>
            </a:r>
          </a:p>
          <a:p>
            <a:r>
              <a:rPr lang="en-US" dirty="0" smtClean="0"/>
              <a:t>Need to target proximate drivers of decline</a:t>
            </a:r>
          </a:p>
          <a:p>
            <a:r>
              <a:rPr lang="en-US" dirty="0" smtClean="0"/>
              <a:t>Early detection and rapid response </a:t>
            </a:r>
            <a:r>
              <a:rPr lang="en-US" dirty="0" smtClean="0">
                <a:sym typeface="Wingdings" pitchFamily="2" charset="2"/>
              </a:rPr>
              <a:t> lower management cost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Invasive Species and Systematic Conservation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Mechanisms</a:t>
            </a:r>
          </a:p>
          <a:p>
            <a:pPr lvl="1"/>
            <a:r>
              <a:rPr lang="en-US" dirty="0" smtClean="0"/>
              <a:t>Environmental change</a:t>
            </a:r>
          </a:p>
          <a:p>
            <a:pPr lvl="2"/>
            <a:r>
              <a:rPr lang="en-US" dirty="0" smtClean="0"/>
              <a:t>Climate change</a:t>
            </a:r>
          </a:p>
          <a:p>
            <a:pPr lvl="2"/>
            <a:r>
              <a:rPr lang="en-US" dirty="0" smtClean="0"/>
              <a:t>Natural or anthropogenic modifications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Human transport</a:t>
            </a:r>
          </a:p>
          <a:p>
            <a:pPr lvl="2"/>
            <a:r>
              <a:rPr lang="en-US" dirty="0" smtClean="0"/>
              <a:t>Accidental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Intentional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4" descr="pythonFlor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742" y="4432645"/>
            <a:ext cx="2128964" cy="16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gallery.usgs.gov/images/03_11_2011/uYpb6FE664_03_11_2011/medium/lionfi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241" y="4744879"/>
            <a:ext cx="2016683" cy="171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fort.usgs.gov/stalkingsnakes/_images/BOIR_close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88" y="3159162"/>
            <a:ext cx="2308843" cy="148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54231" y="3159162"/>
            <a:ext cx="1438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Brown tree snake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467454" y="4744879"/>
            <a:ext cx="824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Lionfish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10586706" y="4417368"/>
            <a:ext cx="11889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Burmese python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950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Invasive Species and SDM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5603548" cy="462068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Violations</a:t>
            </a:r>
          </a:p>
          <a:p>
            <a:pPr lvl="1" fontAlgn="base"/>
            <a:r>
              <a:rPr lang="en-US" dirty="0" smtClean="0"/>
              <a:t>Equilibrium</a:t>
            </a:r>
          </a:p>
          <a:p>
            <a:pPr marL="283464" lvl="1" indent="0" fontAlgn="base">
              <a:buNone/>
            </a:pPr>
            <a:endParaRPr lang="en-US" dirty="0" smtClean="0"/>
          </a:p>
          <a:p>
            <a:pPr lvl="1" fontAlgn="base"/>
            <a:r>
              <a:rPr lang="en-US" dirty="0" smtClean="0"/>
              <a:t>Training </a:t>
            </a:r>
            <a:r>
              <a:rPr lang="en-US" dirty="0"/>
              <a:t>data are representative of the conditions to which the models are </a:t>
            </a:r>
            <a:r>
              <a:rPr lang="en-US" dirty="0" smtClean="0"/>
              <a:t>projected</a:t>
            </a:r>
          </a:p>
          <a:p>
            <a:pPr lvl="1" fontAlgn="base"/>
            <a:endParaRPr lang="en-US" dirty="0"/>
          </a:p>
          <a:p>
            <a:pPr lvl="1" fontAlgn="base"/>
            <a:r>
              <a:rPr lang="en-US" dirty="0" smtClean="0"/>
              <a:t>Niche conservation</a:t>
            </a:r>
            <a:endParaRPr lang="en-US" dirty="0"/>
          </a:p>
          <a:p>
            <a:pPr lvl="1" fontAlgn="base"/>
            <a:endParaRPr lang="en-US" dirty="0" smtClean="0"/>
          </a:p>
          <a:p>
            <a:pPr fontAlgn="base"/>
            <a:r>
              <a:rPr lang="en-US" dirty="0" smtClean="0"/>
              <a:t>Conundrum</a:t>
            </a:r>
          </a:p>
          <a:p>
            <a:pPr lvl="1" fontAlgn="base"/>
            <a:r>
              <a:rPr lang="en-US" dirty="0" smtClean="0"/>
              <a:t>Invasive species pose one of the greatest need for prediction of potential distribution, but often have the greatest assumption violations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146" name="Picture 2" descr="http://onlinelibrary.wiley.com/store/10.1111/j.1461-0248.2007.01060.x/asset/image_n/ELE_1060_f2.gif?v=1&amp;t=hlfdu44h&amp;s=785ba059d6812d5039bebd7c329e7f7b1e17a2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71" y="1710587"/>
            <a:ext cx="4959685" cy="27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03073" y="6013399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1000" b="1" dirty="0"/>
              <a:t>Ecology Letters</a:t>
            </a:r>
            <a:r>
              <a:rPr lang="en-GB" sz="1000" dirty="0"/>
              <a:t/>
            </a:r>
            <a:br>
              <a:rPr lang="en-GB" sz="1000" dirty="0"/>
            </a:br>
            <a:r>
              <a:rPr lang="en-GB" sz="1000" dirty="0">
                <a:hlinkClick r:id="rId4"/>
              </a:rPr>
              <a:t>Volume 10, Issue 8, </a:t>
            </a:r>
            <a:r>
              <a:rPr lang="en-GB" sz="1000" dirty="0"/>
              <a:t>pages 701-709, 11 JUN 2007 DOI: 10.1111/j.1461-0248.2007.01060.x</a:t>
            </a:r>
            <a:br>
              <a:rPr lang="en-GB" sz="1000" dirty="0"/>
            </a:br>
            <a:r>
              <a:rPr lang="en-GB" sz="1000" dirty="0">
                <a:hlinkClick r:id="rId5"/>
              </a:rPr>
              <a:t>http://onlinelibrary.wiley.com/doi/10.1111/j.1461-0248.2007.01060.x/full#f2</a:t>
            </a:r>
          </a:p>
        </p:txBody>
      </p:sp>
    </p:spTree>
    <p:extLst>
      <p:ext uri="{BB962C8B-B14F-4D97-AF65-F5344CB8AC3E}">
        <p14:creationId xmlns:p14="http://schemas.microsoft.com/office/powerpoint/2010/main" val="31411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: cautionary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3541114" cy="4620682"/>
          </a:xfrm>
        </p:spPr>
        <p:txBody>
          <a:bodyPr/>
          <a:lstStyle/>
          <a:p>
            <a:r>
              <a:rPr lang="en-US" dirty="0" smtClean="0"/>
              <a:t>Precipitation and Temperature</a:t>
            </a:r>
          </a:p>
          <a:p>
            <a:r>
              <a:rPr lang="en-US" dirty="0" smtClean="0"/>
              <a:t>Matched to 149 data 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5" descr="Rodda et al 2008 BiolInv PyMo climate matching fig 2 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16852" r="29010" b="17963"/>
          <a:stretch>
            <a:fillRect/>
          </a:stretch>
        </p:blipFill>
        <p:spPr bwMode="auto">
          <a:xfrm>
            <a:off x="8102591" y="1505414"/>
            <a:ext cx="3971563" cy="316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odda et al 2008 BiolInv PyMo climate matching fig 2 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72" t="35001" r="8890" b="41481"/>
          <a:stretch>
            <a:fillRect/>
          </a:stretch>
        </p:blipFill>
        <p:spPr bwMode="auto">
          <a:xfrm>
            <a:off x="10523433" y="4761570"/>
            <a:ext cx="1540890" cy="13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odda et al pymo map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10" y="3663108"/>
            <a:ext cx="3772413" cy="276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33449" r="23926" b="38570"/>
          <a:stretch/>
        </p:blipFill>
        <p:spPr bwMode="auto">
          <a:xfrm>
            <a:off x="223024" y="4192548"/>
            <a:ext cx="2960649" cy="113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0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Response: Niche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1"/>
            <a:ext cx="4174026" cy="3493079"/>
          </a:xfrm>
        </p:spPr>
        <p:txBody>
          <a:bodyPr/>
          <a:lstStyle/>
          <a:p>
            <a:r>
              <a:rPr lang="en-US" dirty="0" smtClean="0"/>
              <a:t>Museum locations</a:t>
            </a:r>
          </a:p>
          <a:p>
            <a:r>
              <a:rPr lang="en-US" dirty="0" smtClean="0"/>
              <a:t>19 bioclimatic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t="17480" r="7661"/>
          <a:stretch>
            <a:fillRect/>
          </a:stretch>
        </p:blipFill>
        <p:spPr bwMode="auto">
          <a:xfrm>
            <a:off x="5584053" y="1500122"/>
            <a:ext cx="4884669" cy="26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4" t="18938" r="10890"/>
          <a:stretch>
            <a:fillRect/>
          </a:stretch>
        </p:blipFill>
        <p:spPr bwMode="auto">
          <a:xfrm>
            <a:off x="6858000" y="3564204"/>
            <a:ext cx="4787590" cy="280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2000" y="505908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Pyron</a:t>
            </a:r>
            <a:r>
              <a:rPr lang="en-US" dirty="0"/>
              <a:t>, R. A., F. T. </a:t>
            </a:r>
            <a:r>
              <a:rPr lang="en-US" dirty="0" err="1"/>
              <a:t>Burbrink</a:t>
            </a:r>
            <a:r>
              <a:rPr lang="en-US" dirty="0"/>
              <a:t>, and T. J. </a:t>
            </a:r>
            <a:r>
              <a:rPr lang="en-US" dirty="0" err="1"/>
              <a:t>Guiher</a:t>
            </a:r>
            <a:r>
              <a:rPr lang="en-US" dirty="0"/>
              <a:t>. 2008. Claims of potential expansion throughout the U.S. by invasive python species are contradicted by ecological niche models. </a:t>
            </a:r>
            <a:r>
              <a:rPr lang="en-US" dirty="0" err="1"/>
              <a:t>PloS</a:t>
            </a:r>
            <a:r>
              <a:rPr lang="en-US" dirty="0"/>
              <a:t> ONE 3:1 - 7.</a:t>
            </a:r>
          </a:p>
        </p:txBody>
      </p:sp>
    </p:spTree>
    <p:extLst>
      <p:ext uri="{BB962C8B-B14F-4D97-AF65-F5344CB8AC3E}">
        <p14:creationId xmlns:p14="http://schemas.microsoft.com/office/powerpoint/2010/main" val="14420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Maxent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6000"/>
            <a:ext cx="4600480" cy="4634077"/>
          </a:xfrm>
        </p:spPr>
        <p:txBody>
          <a:bodyPr/>
          <a:lstStyle/>
          <a:p>
            <a:r>
              <a:rPr lang="en-US" dirty="0" smtClean="0"/>
              <a:t>Much less habitat in US</a:t>
            </a:r>
          </a:p>
          <a:p>
            <a:endParaRPr lang="en-US" dirty="0"/>
          </a:p>
          <a:p>
            <a:r>
              <a:rPr lang="en-US" dirty="0" smtClean="0"/>
              <a:t>Concerns:</a:t>
            </a:r>
            <a:endParaRPr lang="en-US" dirty="0"/>
          </a:p>
          <a:p>
            <a:pPr lvl="1"/>
            <a:r>
              <a:rPr lang="en-US" dirty="0"/>
              <a:t>Background points from globe</a:t>
            </a:r>
          </a:p>
          <a:p>
            <a:pPr lvl="1"/>
            <a:r>
              <a:rPr lang="en-US" dirty="0"/>
              <a:t>Four localities for different species</a:t>
            </a:r>
          </a:p>
          <a:p>
            <a:pPr lvl="1"/>
            <a:r>
              <a:rPr lang="en-US" dirty="0" err="1"/>
              <a:t>Overfit</a:t>
            </a:r>
            <a:r>
              <a:rPr lang="en-US" dirty="0"/>
              <a:t> model – patchiness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5979" r="10056" b="2626"/>
          <a:stretch>
            <a:fillRect/>
          </a:stretch>
        </p:blipFill>
        <p:spPr>
          <a:xfrm>
            <a:off x="6267373" y="1695722"/>
            <a:ext cx="5484132" cy="4247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34" y="1516565"/>
            <a:ext cx="2671320" cy="4620682"/>
          </a:xfrm>
        </p:spPr>
        <p:txBody>
          <a:bodyPr/>
          <a:lstStyle/>
          <a:p>
            <a:r>
              <a:rPr lang="en-US" dirty="0" smtClean="0"/>
              <a:t>Caution of the </a:t>
            </a:r>
            <a:r>
              <a:rPr lang="en-US" dirty="0" smtClean="0"/>
              <a:t>defaults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Best Practices for Systematic Conservation Planning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88" y="1550019"/>
            <a:ext cx="298608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13" y="1550019"/>
            <a:ext cx="30003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75" y="1550019"/>
            <a:ext cx="30067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75" y="4182984"/>
            <a:ext cx="29876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13" y="4181396"/>
            <a:ext cx="29892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88" y="4173459"/>
            <a:ext cx="299878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229648" y="3659372"/>
            <a:ext cx="2867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Overfit</a:t>
            </a:r>
            <a:r>
              <a:rPr lang="en-US" dirty="0"/>
              <a:t>–regional absence -86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346748" y="3727634"/>
            <a:ext cx="1790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Overfit-global-86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952673" y="3714934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Overfit-global-90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617844" y="6322741"/>
            <a:ext cx="170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AICc-MCP-90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439669" y="6332266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Overfit-MCP-86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583294" y="6311629"/>
            <a:ext cx="170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AICc-MCP-86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14943" r="10529" b="64631"/>
          <a:stretch/>
        </p:blipFill>
        <p:spPr bwMode="auto">
          <a:xfrm>
            <a:off x="2905475" y="321234"/>
            <a:ext cx="5705775" cy="110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0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09888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TS103098889</Template>
  <TotalTime>0</TotalTime>
  <Words>766</Words>
  <Application>Microsoft Office PowerPoint</Application>
  <PresentationFormat>Custom</PresentationFormat>
  <Paragraphs>190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TS103098889</vt:lpstr>
      <vt:lpstr>Invasive Species</vt:lpstr>
      <vt:lpstr>Objectives</vt:lpstr>
      <vt:lpstr>Invasive Species and Systematic Conservation Planning</vt:lpstr>
      <vt:lpstr>Invasive Species and Systematic Conservation Planning</vt:lpstr>
      <vt:lpstr>Invasive Species and SDM assumptions</vt:lpstr>
      <vt:lpstr>Python : cautionary example</vt:lpstr>
      <vt:lpstr>Response: Niche model</vt:lpstr>
      <vt:lpstr>Maxent Model</vt:lpstr>
      <vt:lpstr>PowerPoint Presentation</vt:lpstr>
      <vt:lpstr>How invasive species models are constructed</vt:lpstr>
      <vt:lpstr>PowerPoint Presentation</vt:lpstr>
      <vt:lpstr>Iterative Appraoch</vt:lpstr>
      <vt:lpstr>PowerPoint Presentation</vt:lpstr>
      <vt:lpstr>Refining predictions</vt:lpstr>
      <vt:lpstr>Addressing Uncertainty</vt:lpstr>
      <vt:lpstr>Addressing Uncertainty </vt:lpstr>
      <vt:lpstr>Take home</vt:lpstr>
      <vt:lpstr>PowerPoint Presentation</vt:lpstr>
      <vt:lpstr>Mapping and Predicting Rates of Spread</vt:lpstr>
      <vt:lpstr>Mapping and Predicting Rates of Spread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2013-08-07T22:55:52Z</dcterms:created>
  <dcterms:modified xsi:type="dcterms:W3CDTF">2013-09-13T15:42:10Z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