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8" r:id="rId3"/>
    <p:sldId id="277" r:id="rId4"/>
    <p:sldId id="349" r:id="rId5"/>
    <p:sldId id="278" r:id="rId6"/>
    <p:sldId id="279" r:id="rId7"/>
    <p:sldId id="280" r:id="rId8"/>
    <p:sldId id="350" r:id="rId9"/>
    <p:sldId id="281" r:id="rId10"/>
    <p:sldId id="353" r:id="rId11"/>
    <p:sldId id="352" r:id="rId12"/>
    <p:sldId id="282" r:id="rId13"/>
    <p:sldId id="354" r:id="rId14"/>
    <p:sldId id="355" r:id="rId15"/>
    <p:sldId id="333" r:id="rId16"/>
    <p:sldId id="284" r:id="rId17"/>
    <p:sldId id="379" r:id="rId18"/>
    <p:sldId id="357" r:id="rId19"/>
    <p:sldId id="334" r:id="rId20"/>
    <p:sldId id="370" r:id="rId21"/>
    <p:sldId id="369" r:id="rId22"/>
    <p:sldId id="371" r:id="rId23"/>
    <p:sldId id="372" r:id="rId24"/>
    <p:sldId id="366" r:id="rId25"/>
    <p:sldId id="358" r:id="rId26"/>
    <p:sldId id="359" r:id="rId27"/>
    <p:sldId id="361" r:id="rId28"/>
    <p:sldId id="360" r:id="rId29"/>
    <p:sldId id="382" r:id="rId30"/>
    <p:sldId id="362" r:id="rId31"/>
    <p:sldId id="363" r:id="rId32"/>
    <p:sldId id="368" r:id="rId33"/>
    <p:sldId id="364" r:id="rId34"/>
    <p:sldId id="365" r:id="rId35"/>
    <p:sldId id="377" r:id="rId36"/>
    <p:sldId id="383" r:id="rId37"/>
    <p:sldId id="373" r:id="rId38"/>
    <p:sldId id="374" r:id="rId39"/>
    <p:sldId id="336" r:id="rId40"/>
    <p:sldId id="286" r:id="rId41"/>
    <p:sldId id="351" r:id="rId42"/>
    <p:sldId id="381" r:id="rId43"/>
    <p:sldId id="38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87145" autoAdjust="0"/>
  </p:normalViewPr>
  <p:slideViewPr>
    <p:cSldViewPr snapToGrid="0">
      <p:cViewPr varScale="1">
        <p:scale>
          <a:sx n="80" d="100"/>
          <a:sy n="80" d="100"/>
        </p:scale>
        <p:origin x="-69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Prediction and validation of the potential global distribution of a problematic alien invasive species — the American bullfrog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samples occur in proportion to population density</a:t>
            </a:r>
          </a:p>
          <a:p>
            <a:r>
              <a:rPr lang="en-US" dirty="0" smtClean="0"/>
              <a:t>This is the same for all SDM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 locations</a:t>
            </a:r>
            <a:r>
              <a:rPr lang="en-US" baseline="0" dirty="0" smtClean="0"/>
              <a:t> also need to account for any bias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Winter feed ground </a:t>
            </a:r>
            <a:r>
              <a:rPr lang="en-US" dirty="0" err="1" smtClean="0"/>
              <a:t>vs</a:t>
            </a:r>
            <a:r>
              <a:rPr lang="en-US" dirty="0" smtClean="0"/>
              <a:t> summer feeding ground </a:t>
            </a:r>
            <a:r>
              <a:rPr lang="en-US" dirty="0" err="1" smtClean="0"/>
              <a:t>vs</a:t>
            </a:r>
            <a:r>
              <a:rPr lang="en-US" dirty="0" smtClean="0"/>
              <a:t> calving area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Sink population versus source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Can’t estimate prevalence with PO along - Same can be true for presence/absence due to detection probability. Need some measure of prevalence</a:t>
            </a:r>
            <a:r>
              <a:rPr lang="en-US" baseline="0" dirty="0" smtClean="0"/>
              <a:t>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Rarer (i.e., lower prevalence) Ex. predator and specific prey</a:t>
            </a:r>
          </a:p>
          <a:p>
            <a:endParaRPr lang="en-US" dirty="0" smtClean="0"/>
          </a:p>
          <a:p>
            <a:r>
              <a:rPr lang="en-US" dirty="0" smtClean="0"/>
              <a:t>Can change</a:t>
            </a:r>
            <a:r>
              <a:rPr lang="en-US" baseline="0" dirty="0" smtClean="0"/>
              <a:t> the average prevalence value in </a:t>
            </a:r>
            <a:r>
              <a:rPr lang="en-US" baseline="0" dirty="0" err="1" smtClean="0"/>
              <a:t>Maxent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Stronger effect on presence only models than presence/absence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locations:</a:t>
            </a:r>
            <a:r>
              <a:rPr lang="en-US" baseline="0" dirty="0" smtClean="0"/>
              <a:t> </a:t>
            </a:r>
            <a:r>
              <a:rPr lang="en-US" dirty="0" smtClean="0"/>
              <a:t>Need to include areas that are accessible via dispersal (i.e., species is likely to reach)</a:t>
            </a:r>
          </a:p>
          <a:p>
            <a:endParaRPr lang="en-US" dirty="0" smtClean="0"/>
          </a:p>
          <a:p>
            <a:r>
              <a:rPr lang="en-US" dirty="0" smtClean="0"/>
              <a:t>Environmental information</a:t>
            </a:r>
            <a:r>
              <a:rPr lang="en-US" baseline="0" dirty="0" smtClean="0"/>
              <a:t> can be generated within </a:t>
            </a:r>
            <a:r>
              <a:rPr lang="en-US" baseline="0" dirty="0" err="1" smtClean="0"/>
              <a:t>Maxent</a:t>
            </a:r>
            <a:r>
              <a:rPr lang="en-US" baseline="0" dirty="0" smtClean="0"/>
              <a:t> with ASCII grids as the input for the environmental data or they can be supplied by the user using the samples with Data (SWD) format.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create maps, need ASCII 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Hinge</a:t>
            </a:r>
            <a:r>
              <a:rPr lang="en-US" baseline="0" dirty="0" smtClean="0"/>
              <a:t> is similar to GAM – piecewise linear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5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output:</a:t>
            </a:r>
          </a:p>
          <a:p>
            <a:r>
              <a:rPr lang="en-US" dirty="0" smtClean="0"/>
              <a:t>if we resample pixels</a:t>
            </a:r>
            <a:r>
              <a:rPr lang="en-US" baseline="0" dirty="0" smtClean="0"/>
              <a:t> </a:t>
            </a:r>
            <a:r>
              <a:rPr lang="en-US" dirty="0" smtClean="0"/>
              <a:t>according to the modeled </a:t>
            </a:r>
            <a:r>
              <a:rPr lang="en-US" dirty="0" err="1" smtClean="0"/>
              <a:t>Maxent</a:t>
            </a:r>
            <a:r>
              <a:rPr lang="en-US" dirty="0" smtClean="0"/>
              <a:t> probability distribution,</a:t>
            </a:r>
            <a:r>
              <a:rPr lang="en-US" baseline="0" dirty="0" smtClean="0"/>
              <a:t> </a:t>
            </a:r>
            <a:r>
              <a:rPr lang="en-US" dirty="0" smtClean="0"/>
              <a:t>then t% of the resampled pixels will have cumulative</a:t>
            </a:r>
            <a:r>
              <a:rPr lang="en-US" baseline="0" dirty="0" smtClean="0"/>
              <a:t> </a:t>
            </a:r>
            <a:r>
              <a:rPr lang="en-US" dirty="0" smtClean="0"/>
              <a:t>value of t or less</a:t>
            </a:r>
          </a:p>
          <a:p>
            <a:endParaRPr lang="en-US" dirty="0" smtClean="0"/>
          </a:p>
          <a:p>
            <a:r>
              <a:rPr lang="en-US" dirty="0" smtClean="0"/>
              <a:t>Probability of suitable</a:t>
            </a:r>
            <a:r>
              <a:rPr lang="en-US" baseline="0" dirty="0" smtClean="0"/>
              <a:t> habitat given the species is present and average prevalence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Subsample: split by percent, from entire set each time</a:t>
            </a:r>
          </a:p>
          <a:p>
            <a:r>
              <a:rPr lang="en-US" dirty="0" smtClean="0"/>
              <a:t>Bootstrap: training size = number presence points, so duplication</a:t>
            </a:r>
          </a:p>
          <a:p>
            <a:r>
              <a:rPr lang="en-US" dirty="0" err="1" smtClean="0"/>
              <a:t>Crossvalidate</a:t>
            </a:r>
            <a:r>
              <a:rPr lang="en-US" dirty="0" smtClean="0"/>
              <a:t>: divide into n equal parts, where n is the number of replicates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7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Bias file - Relative survey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7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do false positive</a:t>
            </a:r>
            <a:r>
              <a:rPr lang="en-US" baseline="0" dirty="0" smtClean="0"/>
              <a:t> with presence only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Green and Blue lines are closer-</a:t>
            </a:r>
            <a:r>
              <a:rPr lang="en-US" baseline="0" dirty="0" smtClean="0"/>
              <a:t> </a:t>
            </a:r>
            <a:r>
              <a:rPr lang="en-US" dirty="0" smtClean="0"/>
              <a:t>High spatial autocorrelation between Training and Test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9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Predictions among model iterations varied – one measure of</a:t>
            </a:r>
            <a:r>
              <a:rPr lang="en-US" baseline="0" dirty="0" smtClean="0"/>
              <a:t>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interpret if there are strong correlations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Tmin</a:t>
            </a:r>
            <a:r>
              <a:rPr lang="en-US" baseline="0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likely that an entire target group of species observed</a:t>
            </a:r>
          </a:p>
          <a:p>
            <a:r>
              <a:rPr lang="en-US" smtClean="0"/>
              <a:t>by similar methods will share similar bias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53139E-9D9F-4B95-9DAF-EF832A577AA0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AUC – lower AUC with</a:t>
            </a:r>
            <a:r>
              <a:rPr lang="en-US" baseline="0" dirty="0" smtClean="0"/>
              <a:t> higher regularization value</a:t>
            </a:r>
          </a:p>
          <a:p>
            <a:r>
              <a:rPr lang="en-US" baseline="0" dirty="0" smtClean="0"/>
              <a:t>Decreases complexity and increases transferability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0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AUC: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 that a randomly chosen presence location is ranked higher than a randomly chosen background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8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output:</a:t>
            </a:r>
          </a:p>
          <a:p>
            <a:r>
              <a:rPr lang="en-US" dirty="0" smtClean="0"/>
              <a:t>if we resample pixels</a:t>
            </a:r>
            <a:r>
              <a:rPr lang="en-US" baseline="0" dirty="0" smtClean="0"/>
              <a:t> </a:t>
            </a:r>
            <a:r>
              <a:rPr lang="en-US" dirty="0" smtClean="0"/>
              <a:t>according to the modeled </a:t>
            </a:r>
            <a:r>
              <a:rPr lang="en-US" dirty="0" err="1" smtClean="0"/>
              <a:t>Maxent</a:t>
            </a:r>
            <a:r>
              <a:rPr lang="en-US" dirty="0" smtClean="0"/>
              <a:t> probability distribution,</a:t>
            </a:r>
            <a:r>
              <a:rPr lang="en-US" baseline="0" dirty="0" smtClean="0"/>
              <a:t> </a:t>
            </a:r>
            <a:r>
              <a:rPr lang="en-US" dirty="0" smtClean="0"/>
              <a:t>then t% of the resampled pixels will have cumulative</a:t>
            </a:r>
            <a:r>
              <a:rPr lang="en-US" baseline="0" dirty="0" smtClean="0"/>
              <a:t> </a:t>
            </a:r>
            <a:r>
              <a:rPr lang="en-US" dirty="0" smtClean="0"/>
              <a:t>value of t or less</a:t>
            </a:r>
          </a:p>
          <a:p>
            <a:endParaRPr lang="en-US" dirty="0" smtClean="0"/>
          </a:p>
          <a:p>
            <a:r>
              <a:rPr lang="en-US" dirty="0" smtClean="0"/>
              <a:t>Probability of suitable</a:t>
            </a:r>
            <a:r>
              <a:rPr lang="en-US" baseline="0" dirty="0" smtClean="0"/>
              <a:t> habitat given the species is present and average prevalence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groups</a:t>
            </a:r>
          </a:p>
          <a:p>
            <a:r>
              <a:rPr lang="en-US" dirty="0" smtClean="0"/>
              <a:t>Free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5892" indent="-283035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2142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4998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7855" indent="-226428" defTabSz="913576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9071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43568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96425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49281" indent="-226428" defTabSz="91357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8B252-7044-4512-BD9B-70FDEA6DBEA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4413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84" y="4343715"/>
            <a:ext cx="5482632" cy="41122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-system that ‘learns’ from the empirical data</a:t>
            </a:r>
          </a:p>
          <a:p>
            <a:r>
              <a:rPr lang="en-US" dirty="0" smtClean="0"/>
              <a:t>-No assumptions about data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orbe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Fields: astronomy, image reconstruction, portfolio optimization and many other fields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orbe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Not discriminative (e.g., GLM/GAM)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orbe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i.e., most spread out or closest to uniform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Also recently described</a:t>
            </a:r>
            <a:r>
              <a:rPr lang="en-US" baseline="0" dirty="0" smtClean="0">
                <a:latin typeface="Corbel" pitchFamily="34" charset="0"/>
              </a:rPr>
              <a:t> as a GLM with a LASSO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Over 1,000 applications published since 2006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rbel" pitchFamily="34" charset="0"/>
              </a:rPr>
              <a:t>(compare presence locations to available environment)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E.g., invasive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metrics are lacking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Correlation does not mean causation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Monterroso</a:t>
            </a:r>
            <a:r>
              <a:rPr lang="en-US" baseline="0" dirty="0" smtClean="0"/>
              <a:t> et al. 2009</a:t>
            </a:r>
          </a:p>
          <a:p>
            <a:endParaRPr lang="en-US" baseline="0" dirty="0" smtClean="0"/>
          </a:p>
          <a:p>
            <a:r>
              <a:rPr lang="en-US" dirty="0" smtClean="0"/>
              <a:t>Spatial ecology of the European wildcat in a Mediterranean ecosystem: dealing with small radio-tracking datasets in species conservation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1" y="2057401"/>
            <a:ext cx="1500462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990696"/>
            <a:ext cx="12141266" cy="805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djongsomjit\Desktop\Oak woodland Habitat_cental valley C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8" y="2057400"/>
            <a:ext cx="2060767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3897" y="0"/>
            <a:ext cx="477232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32" name="Picture 8" descr="C:\Users\djongsomjit\Desktop\vqDjtykW6f7oTUT9lfLFBvyfZ3g_0ACwCZO1bY5t_-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8" y="2057400"/>
            <a:ext cx="209390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jongsomjit\Desktop\Picture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44" y="2078038"/>
            <a:ext cx="3072422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FgfaIlDX8JDUvTpg4dpPGnnlXn8gto7LKAPJc-vOGGUUfK9Q6iLTfLHFnSVnu_-TKuu-PN4_xR0sauSzVwc_r0kdAwv7PbbqIGf7_53BamP7PpNBqWvx9Vex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37" y="6054395"/>
            <a:ext cx="596470" cy="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6.googleusercontent.com/VGnSac2LWKj9Ni_cg7_I0QOJzFMz6dZZDMskhpq5sK4UIusm-5qL6MStC-zMmEgfGnWrWxAzbfGJCa_PQe4zpgfZTg4e3E37ZTm1WRhqtu-DB1aSmYu47zV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2" y="6049814"/>
            <a:ext cx="702034" cy="6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lh5.googleusercontent.com/IluCBiltQpkNWDnZHmJfO2ysGvLctrectZ7mrwWvsHiwHZ4AKmtDHaSLUsnzC2cCnZyNBpvPKi4WoRKkH8F9Npos0uaNwWxEg1W_rYAvMAirLp9GlSR73kbK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" y="6071329"/>
            <a:ext cx="2206316" cy="5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lh6.googleusercontent.com/Uy-ftqrxL9FdqMe7acrrhB9Rdqgdt5nN6UybSUZ8WNIJTVfdohc_rhHs20gQTg8YvQc4odAUAx8A6GYqKW4iqYP0h-WdtxJ7HbZshl6SN67yXE9nYHt004Ww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79" y="6034940"/>
            <a:ext cx="1616723" cy="8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lh3.googleusercontent.com/qnpXSuSpZf8iNBOdx9Dt9GbbxQCKoK9Zbt9g2BPc2-2glXcOG7_SZcPPXqZoS0hNsgtXpitmgj9hY-nrBbssNEtBzv30FGyfjEFgTJc5m97mEith0Fv2vxwQ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58" y="5971842"/>
            <a:ext cx="1628227" cy="8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030366" y="5728155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  <p:sp>
        <p:nvSpPr>
          <p:cNvPr id="4" name="AutoShape 2" descr="Point Blue Conservation Science (formerly PRBO)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898" y="4309192"/>
            <a:ext cx="4772319" cy="1114577"/>
          </a:xfrm>
        </p:spPr>
        <p:txBody>
          <a:bodyPr anchor="ctr">
            <a:normAutofit/>
          </a:bodyPr>
          <a:lstStyle>
            <a:lvl1pPr marL="0" indent="0">
              <a:buNone/>
              <a:defRPr sz="4400" baseline="0"/>
            </a:lvl1pPr>
          </a:lstStyle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703898" y="5260931"/>
            <a:ext cx="4772320" cy="6826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/>
            </a:lvl1pPr>
          </a:lstStyle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/>
            </a:lvl1pPr>
          </a:lstStyle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jongsomjit\Desktop\Pvi3_yEZWT90iYg9B_N21yjVZYPvnQXQP6MdWrn9U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147"/>
            <a:ext cx="1490472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ongsomjit\Desktop\LVcylwgFpjP9rc3iJmE3nae1Ye7sHDKNkb7si8_4jb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23" y="2059147"/>
            <a:ext cx="3282376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Subsection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01467" y="5729902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461" y="5728155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 b="1"/>
            </a:lvl1pPr>
            <a:lvl2pPr>
              <a:defRPr sz="18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onlinelibrary.wiley.com/doi/10.1111/j.1469-7998.2009.00585.x/full#f2" TargetMode="External"/><Relationship Id="rId4" Type="http://schemas.openxmlformats.org/officeDocument/2006/relationships/hyperlink" Target="http://onlinelibrary.wiley.com/doi/10.1111/jzo.2009.279.issue-1/issuet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86463" y="4361589"/>
            <a:ext cx="4787816" cy="1404258"/>
          </a:xfrm>
        </p:spPr>
        <p:txBody>
          <a:bodyPr>
            <a:noAutofit/>
          </a:bodyPr>
          <a:lstStyle/>
          <a:p>
            <a:r>
              <a:rPr lang="en-US" sz="2800" b="0" dirty="0"/>
              <a:t>Modified from Catherine Jarnevich, Sunil Kumar, </a:t>
            </a:r>
            <a:r>
              <a:rPr lang="en-US" sz="2800" b="0" dirty="0" smtClean="0"/>
              <a:t>Paul Evangelista, </a:t>
            </a:r>
            <a:r>
              <a:rPr lang="en-US" sz="2800" b="0" dirty="0"/>
              <a:t>Jeff </a:t>
            </a:r>
            <a:r>
              <a:rPr lang="en-US" sz="2800" b="0" dirty="0" smtClean="0"/>
              <a:t>Morisette, Tom Stohlgren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03897" y="3236316"/>
            <a:ext cx="4772319" cy="1114577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Maxent</a:t>
            </a:r>
            <a:r>
              <a:rPr lang="en-US" sz="4000" dirty="0" smtClean="0"/>
              <a:t>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3986432" cy="5055235"/>
          </a:xfrm>
        </p:spPr>
        <p:txBody>
          <a:bodyPr>
            <a:normAutofit/>
          </a:bodyPr>
          <a:lstStyle/>
          <a:p>
            <a:r>
              <a:rPr lang="en-US" dirty="0" smtClean="0"/>
              <a:t>Predict to new time or locations</a:t>
            </a:r>
          </a:p>
          <a:p>
            <a:pPr lvl="1"/>
            <a:r>
              <a:rPr lang="en-US" dirty="0" smtClean="0"/>
              <a:t>Evaluate how projected changes in climate will impact distributions</a:t>
            </a:r>
          </a:p>
          <a:p>
            <a:pPr lvl="1"/>
            <a:r>
              <a:rPr lang="en-US" dirty="0" smtClean="0"/>
              <a:t>Identify the potential distribution of an invasive species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245" y="1527685"/>
            <a:ext cx="6312202" cy="4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4642" y="601268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Diversity and Distributions</a:t>
            </a:r>
            <a:br>
              <a:rPr lang="en-US" sz="1000" dirty="0"/>
            </a:br>
            <a:r>
              <a:rPr lang="en-US" sz="1000" dirty="0"/>
              <a:t>Volume 13, Issue 4, pages 476-485, 1 JUN 2007 DOI: 10.1111/j.1472-4642.2007.00377.x</a:t>
            </a:r>
            <a:br>
              <a:rPr lang="en-US" sz="1000" dirty="0"/>
            </a:br>
            <a:r>
              <a:rPr lang="en-US" sz="1000" dirty="0"/>
              <a:t>http://onlinelibrary.wiley.com/doi/10.1111/j.1472-4642.2007.00377.x/full#f3</a:t>
            </a:r>
          </a:p>
        </p:txBody>
      </p:sp>
    </p:spTree>
    <p:extLst>
      <p:ext uri="{BB962C8B-B14F-4D97-AF65-F5344CB8AC3E}">
        <p14:creationId xmlns:p14="http://schemas.microsoft.com/office/powerpoint/2010/main" val="3143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29" y="1469571"/>
            <a:ext cx="10150022" cy="18432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Individuals have </a:t>
            </a:r>
            <a:r>
              <a:rPr lang="en-US" dirty="0"/>
              <a:t>been sampled randomly across </a:t>
            </a:r>
            <a:r>
              <a:rPr lang="en-US" dirty="0" smtClean="0"/>
              <a:t>landscape</a:t>
            </a:r>
          </a:p>
          <a:p>
            <a:r>
              <a:rPr lang="en-US" dirty="0" smtClean="0"/>
              <a:t>Sampling </a:t>
            </a:r>
            <a:r>
              <a:rPr lang="en-US" dirty="0"/>
              <a:t>unit of size equal to the grain size of available environmental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8179" y="4422098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5911" y="4414604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07960" y="442959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48396" y="4114799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78178" y="4114799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07962" y="4114799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5910" y="3785015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65693" y="377252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07962" y="3777521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06120" y="4087318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5716" y="5001704"/>
            <a:ext cx="659566" cy="6345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06121" y="4414604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06128" y="377502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38410" y="3442745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68193" y="344524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95472" y="3450241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08628" y="344774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66150" y="5001704"/>
            <a:ext cx="659566" cy="6345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2066150" y="5636301"/>
            <a:ext cx="659566" cy="6345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2725716" y="5636300"/>
            <a:ext cx="659566" cy="6345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2428414" y="4169764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95864" y="3867461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35712" y="3814997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8563" y="4169764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385944" y="5701244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453394" y="5398941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93242" y="5346477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66093" y="5701244"/>
            <a:ext cx="149902" cy="1648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636263" y="5001705"/>
            <a:ext cx="659566" cy="634597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76697" y="5001705"/>
            <a:ext cx="659566" cy="634597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4976697" y="5636302"/>
            <a:ext cx="659566" cy="634597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636263" y="5636301"/>
            <a:ext cx="659566" cy="6345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5631264" y="4427088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88996" y="4419594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961045" y="441959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86491" y="4089809"/>
            <a:ext cx="329783" cy="329784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31263" y="4104799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961047" y="4104799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88995" y="3775015"/>
            <a:ext cx="329783" cy="329784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18778" y="3777513"/>
            <a:ext cx="329783" cy="329784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61047" y="3797501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959205" y="4092308"/>
            <a:ext cx="329783" cy="329784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59206" y="4419594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59213" y="378001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91495" y="3447735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621278" y="345023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963547" y="3455231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61713" y="3452733"/>
            <a:ext cx="329783" cy="32978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777521" y="4087318"/>
            <a:ext cx="794479" cy="4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777521" y="5563833"/>
            <a:ext cx="794479" cy="4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29" y="1469571"/>
            <a:ext cx="10150022" cy="51435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variables represent all factors that constrain the geographical distribution of the species </a:t>
            </a:r>
          </a:p>
          <a:p>
            <a:endParaRPr lang="en-US" dirty="0" smtClean="0"/>
          </a:p>
          <a:p>
            <a:r>
              <a:rPr lang="en-US" dirty="0" smtClean="0"/>
              <a:t>Species is in equilibrium with its environment</a:t>
            </a:r>
          </a:p>
          <a:p>
            <a:endParaRPr lang="en-US" dirty="0"/>
          </a:p>
          <a:p>
            <a:r>
              <a:rPr lang="en-US" dirty="0"/>
              <a:t>Background locations are representative of the available environment and address bias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9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29" y="1469571"/>
            <a:ext cx="10150022" cy="1843255"/>
          </a:xfrm>
        </p:spPr>
        <p:txBody>
          <a:bodyPr>
            <a:normAutofit/>
          </a:bodyPr>
          <a:lstStyle/>
          <a:p>
            <a:r>
              <a:rPr lang="en-US" dirty="0" smtClean="0"/>
              <a:t>Occurrences represent the intended response of interest</a:t>
            </a:r>
          </a:p>
        </p:txBody>
      </p:sp>
      <p:sp>
        <p:nvSpPr>
          <p:cNvPr id="4" name="AutoShape 2" descr="data:image/jpeg;base64,/9j/4AAQSkZJRgABAQAAAQABAAD/2wCEAAkGBhMSERUUEhQVFRUWFxwZGBcYFx0YHBgYHhkaHRkXHB0ZHCYfHB8jHBkYIC8gIycpLCwtHB4xNTAqNSYrLCoBCQoKDgwOGg8PGiwcHyQsKSwsKSwpLCksKSwpKSwsKSwsLCkpLCwpLCwsLCkpLCwsLCkpLCkpLCwsLCksLCwsLP/AABEIAK8BIAMBIgACEQEDEQH/xAAcAAABBQEBAQAAAAAAAAAAAAAFAQIDBAYABwj/xABAEAACAQIEBAQDBgUDAwMFAAABAhEDIQAEEjEFIkFRBhNhcTKBkSNCUqGxwQcUYtHwM+HxFUNyJIKSFhdTovL/xAAZAQEBAQEBAQAAAAAAAAAAAAABAAIDBAX/xAAjEQEBAAICAgICAwEAAAAAAAAAAQIRITESQQNRYXETIoEE/9oADAMBAAIRAxEAPwDP5vP0/LHlUtAdGRmDEgrAYC52MGzAkWucX+H8Y8jLqaYVkdbAABdYPNYXJMEQJ+WBWWypNN2jQylUMNtZp1XvuN/2w3I+KCaIVcvSBAKh4I0iZ7fFfv74zGU1bJPViFIUlxpqmyx2UXIkiAZHtvillsuTSdiWZqbM2i+jSRE/KAJPcCcJwmmrvoq1ilPSzHqTC8qqp+JiSBHaT0w8Z2mlJzVplgpUKdcRdiVMCWJ1d9gOgAwaW1LJcJrvTqVOVVFyptJIkFe1h+W22DGU42+UWlTqLqDrKFzYoQRbSDG+sHt6nEXDuHVawcKxlAlNaQlfMdjCzqsyjqJ2AHfEvHeBZgqEZddRUk6GkjUk6CDYRpG3YjsMKT8Udhl6CorrVQFi6uAG1NqE6jqb47gDcDpgFleP1xAqhHlWlmpCWkKQGkAsLRPrvE4hp5tS6BnpzAC+YzkqNtPLZQIMQQb4taZ1F4beWTSpBtqBXYWmBPNI74YAmhRXUdClCxBAhiZJixU7SLT/AL4dw7iFWnVRalNlTzJMqTLqCLFr2tMHoMWOE5dDT5V2qEo4aHCg7SLXESYm3yxPWz9CrmDRdaiwG0gVCUDlFuARuee5740nPmCXfUzAmnLoQLvYiLwCQRBEWHvjbcA8crlMgqKgZxVfUvdGQkMO/Nbfp6jGUfIliWYkm1zfYR+mJ8nwc1GCrqYnoP1/32GG47Z8tVNwnj9REZdLtNVXJFRlDaUYAGxldRXfcIJmcBjl2Zwq63dyWgBmLaVux0yYC6tp3M2xqH8O1FoAjy9BeXYVBr0iVempHIAwmST2+SZXiJpGpUo0DTBVyXKBouBAMwiqt7RJKW6459NftPxDw09HK0RrXSql0oLGo1SCak76mH4ZI6TaDDw7M5bMuA9GsuoMSUlKlR1RfPUxcKLt0EBhEkY7iXGjIDhgaS+UNDiagI+2QubEknp0FtsDsnxOrl6glVBZYFWodZpCoCJLMC+jTyxtBBsb4tnhPxDw/QKVmoiqtHTNO9NjKaNSsPiAOoQRO49sWuKeFgMiDVeoKiUvNKFdOlWLAIQYuFWx9998BaVVqT6UdghMN5bDSZWWsJUzb/47C2CniTOVc1Soh3J5SrEc2tZkEkGJ9O84ZVQPgufp0qjVEHMEK2MQDBiDvBAv64L8azLrSDeYxLrDFYCjVJgDYA7dyQIucAuG5ECoo8x6g1hbJzLeI0kz0FuoxouLZYZZ1AqVamusjmWhYLwCAOUSdiQevpiTsnkzWaSzIaKEBmUa6o0kNUlv6SRO8FSNpxa4S6LRZEVHVeYSeoJA1QJaYO4gR9RvGOI65FNSall5TJcETf2Ki/QY7hKUPMRCJY05KliNTTyq0EAXJMDf9SaVrWcO4AauWHmKV84c76tWpjc2Njci5sIwHzLMtVaWVVYSZJaZAJvB5NyQs/02M417uDSpZZKy02DBYp8zEq01IkSIEiT1FrQcA85xZE4k2Zc0xUVlUoFkuuqNS+vNtF9IM9Mat4OlTivFDmqS0QUlBCLYWAXUSR/Ve3pir4gfL5jy2DGn/LiklSOQsx+JBZpFMXMKRcb74lr8JpZrN1CappI7Mkpp+1aYgSII3uN4Ed8Z/wAb8OqZPMnVrqLUAbVqj4iLEfiBG49d8XPoNVS8Q05ellSEU0rhlsTEiCDutxBE/LGZ8WZ9f5SnC8zPEgg6QuqSSOhj9e2BOSz7tppjUoY3VoaTuY6kkCxP54N8R4FQcKRqWoik6QSbqbgTFzcz62gYZQylTOL5SMobWFKqVO63kEQb3N5A0+uNz/DxAzEMQDciUJALCIMiNI57ix9t8qmRU0UZda6ydQEgaQIeT23/ADjbGw8GMlChVzFJApUhZYmGhWJKm4EWAFuo3JOOdaifivEa1FYpuVVKnlwRrF2JpuCvN9wqBER6gzl8xnGrDWz3Ya9JOxMaiB0vA/XEPFWq5mo6hW8pOV3VDCxszSCVg3Pa5jD+D8CAptXqll0sLGzAahJMCQItsVntN7pdjXhjgGtnNeo2mdQkRreQCpIIEAHcegFzi9xPMUQGp+SNRTS3l2YqASXXSLaYm2+zdCLacdoZZECSxKKSBzGI5RJMBgLf0ztjGrmG+NQoPMGqO9+ZpLKp6qpWwgi/cYtlpK3iBmyZyzrqbSEpEvp0qqLMgmT8JsL394yXFs2rCmnlsmhVlIA7ksbQfceny0HhXKN5jVmqE0i7UvMUKdRMrZSdQLKYEAyYG5xF46B5SKZpurNT0AKVCX0mZ1SDFiOvQRhxFLxvjTZunlPIB8x6n2yIN2FtK9WF5G/1EYq0MhWdaaorVSS4FJQVAZWKszwCRfr9T1xDV4k1Sqg8k0mspkSC03KbGZ6WM3740HAvFNamrItMOyFxNRtKlpJ1COZjJ2698UF5EOLcApZPLpUrMgdtMURLayNw9SbgCbqvKYieoX+eohQVdWkn46ayjWEwRckWGo9D2vBxLM+ZU/8AU+aWOklnYcoBJ0oQvKpm4kTY4g4flUqQiLUrosO6AqoIFiWYcxUSLACb27m+TprEzNTyRVqIKhp03dxV5e0soTm5WtqLTdj+HGVFV3L06E5aoSKoSoxYgKTMtuAwPUXBG25uZ+uagOqnVZaXLq8yyKSGhpEx00kHbfAjOVAcvUqKWp1KYIZzzM4JUeUXm6gNIN7WIHTQ2EL5TlGcMKoN9gGktHf8979BhMhxQLTMGSPjD8qm55IUc03N8VK+eQlRLBZEQI1XPoLX6DFviPBqdEa6XmVqFZ2VaseWNSzqQ2LbMDFp+WFaXeFldYVaRWmTOqSFBM7yQQCbAH+2GcT8OVaOZp5giaVRgQQZ0ggAarWnoeuG8Gq/ZqGpr5ZBseaQfxAQW2kdica6jx6nWV15piIKz2C3FvXGoyDmpa1zhuSzTqzfGBYWJGoTJUkEGLCRhZwQyWQeEqMv2ReCxhQQLsATfaRbrbe2NViDOR4kxymaNQamzDIiwoCU9KtJ0j4ERSPywLo1qubp0suqABajsNDSpEgKHYgQeUdb9Rgzn87SGXzVHKIWE6yrqRpTVTCnU94uQFHNJb0wM4fxPL5fI1BqJquSQFEaGB5SCp1RpDHUZHMO4xxdUHHM3X0hKtOqQrCl5SIgVXFPSrA6urGTEAkDsMDqeSy5rU6TCCxVa7EyFdQrF1Nx0dYn5RvezubGZoUqpbRX1uVfUZqquosHkS5AMq2nYwBGJeFcIGa1BUNUGCztTJSkTJLA8rWQGBeSBsMWkPZCrk8wCKGXRuZYBAHOVl6gbqyjSeoNwMAOIUlFRUdBQADjWgmSRyAC6jlEzMmSbWAEcOzhytUBVYrSLLKQtgTO86ZudjcEDbG1y/FqFemMtnKaUKjbm6GNPIWYqIYgzBtfcExg39tdsUuWqInnHS4D/GrHcEXIFoJJv/fEuZrefl6kBoCO6BmCwi87wLmxEgTuD6YMcM4ZUpZioFrVfKI0q+hgHdHEUm1Lpm3/AJDuL4fkeHLmatZK+lXMmA8SJMkRdhFrbSfQ40zoOFVRo0qqRqQFVnzBqWBa52aRuL98A+P0hTqK6k2iAeU6wxIvPygz0xo6SU6uZRkqMKSkrSpjdBcEm8czbi5IJPTFjg60kzVWo4DtoOouBpXSeZlGy2I+K/L6xh9BTp5sJlhUoUNDqo82qXGpWa4CiOUAExfqCROIuG1CyHMZynSqooCDXclXLaqoH32CqRJ2BgQcWKgJzKLTVNHmgwwZRWFnfUSIIXSBBHUbYt+J8zRTMhyoIDBhHvLKyE3i6wbdIOMtB6UvM+2qMWo6YpUxpQ+WSuidwCFAF4PLvuML4YFLMUswldm1oo8tH5QOZVAXXLFizbTCxteMXctWqrTQ+SxXlFNZUGH/ABJHwiJAtuZtjR+KlWjQWvUoLVdCZVlkFWQjVBkWNwbwD88ag9MI3g5nT+Zyz+ZTXlddaq9PmGoQwMXn9sVvE2bajVKKGUOIu0ypEEDoSI3H+2L2c8SjMLlQAtN0QUncLGpZEaVU81hMWG+wOLfizLUK2WpPTUfZp5ZNOQGdWWSZN9WomSZBJ7RjPajKrC05U7iwf0JYn6yJxePEnpZYU1JIYszRswYG30IHvGH8A4ZUrlqaEogPMzsLLe0RzGAfocaLN5ejROhtw6+WweAtgdRPSLbXj/xxmxpn+BeaFapRqVdQX4QmpWIlRrF5BWbbGLg3xcqZhDRqLRfV5YClnNyCotABEhte1hI/CcTcJ4uorSxKgHeB8JADNaDEAGbgTsLyJ4rxcKKmgBjU5iwiHiorCR3Xmv6/TKGszwupVZ3B0inl6YZUAspAdi56GUnvAAwKzNY1byKaA2WBfSYaZuCbwADfVOGUeMlE12da6aHLKRGksIFzqaegH4bjfC5AAjXXK6a6EoWWDJMFrHlNmgiR7E2UJUsx5VBkvp5WlfhkOGRioWFlbSeoO9saHjHE2osfKfUzHSC5AgRI+GL8wHw9NhvjNVuFNmQppEKo1QwIYkQxa19Qmmb9AJ5uq1OC/aOlNypU31u2lh5atqYxP3gNXt3wzhIODLrrea1aHop5iSLu41NBE7zFxb9MBa9eqqFlhdZcmTaZ6CdzP5YKHKKtRgGLPTVbC4DSNQtAAF8QvkOWm0IwIiQoMdwS5MkdTGGM1UoMKgAIMKADN2LHeZPaL++CWRrGilbQjsXUU7KZkmQFgz93sfyxTziIGgOzj0gdDGxFrXsMWeF5DTVpVHJ1ATTkk3mxnqJgAbX6b4PaG+C+JKNPKvTagV1p5QV9Q1E62Ll951EAx8rzgJQ4MDUVnb7IMFKGKlRnYXsV20n70xExiydBaprDNJ0lJUyQTbU0wBJuog+uLHBs7UXVQppoR2BZgutiCukKI3tBmJEeoxuVCVOlQpjQMohp5doL1GZlRm+85KnTJgxcwu1xi74ey2Qqu7VMvSILKCizpDPaad4NhGsaT7TeBuL5Vw1BzqjWorMXUVHMaJFwygLOlunQ4Ftm2SnQrulIK5IZEJlCJOsG3LsYAIu29odlouMeBqKMUy1F1pqQBpcs2sgfYw8wJmGI36xbFbLcNoZdFSutQtVJ0AlaTUxq3c6iGl0E64Gm46gVcl4lJpKug61qai9OsOZLBhpFiTpU3O87HFqvnEqKFvUqMx56khklpEPswIN9QsQT1wzlngJqcDq+UayhSgMMVZWKGSBqEyoJBiRGIM7WNZklVREmBqdgBsqDmERzMdpY4L8a4XTpVdCeYpgag+k+qlWpmGUiDPrinXyYGzhpG4B+lxONa2z0hr8UYUCAJqlgXYhjC0yPLSnJvJ5ifQYIeJHo+brpOr+YizCAhOXmm/xk05kQImwkTDkeHBy+pwgVC2o+kACOtyMWuH+FMsM1T86rTWlUGulT1CXp8pCMW+Fj1EkxYR0xZpqbsV+DcAD0zXZpqKvmBYjRD6SSpUlg4ZWJMC5G2N41eoy+Wj02qKUNIsrU0cqPtBKnSdojYjFPj1Y5Gpqpw1HQQQPjDNOliNmAcKsDmA6EGRk+IeO6rLpfSCOY0wDqpuSxambxy2t10rg210fx7MavMbVDpUAfljmI+GR1Fuu4nrgTlc+wqqUMuPxywNoIYt0iRjuKcZWqoklqiE6wSQuonUSBYmZJtaScUMrn6zu7FxH3tQAnpbqTtadp64LYGz4Pxp6aKlb7alE7E6BebCSygkmBeNibDElfgNPM0vNy1dYDB1Ek6CpkFSBPyJESRhPDHkV6T+WXrVgIKhlVg0CSlMQGXrLGY3E2xB4ayTZOsSzaarluSAmtI+8CL+8SO98Prhr9sVksizNu6KjMvLqliSBqkRGxPptglneJCjVCM1RlC3LXkgcugzAAiCT64I+IMiKL+WrK5POUMyjsSVFh6yPl3xkc9RcsVfUGUkktUDGGuIG4E/LFeIz7G+CakD1qoDB0Io6oCliblL6YGkAmRtE93NnECK6Kj9S7jeoDMx0gfQn63PCdEVB9pWWhTo6XO8hJJOmQwhiYvJHLAMjFfxFWpu4dVEO7stDQVKCYVGA3kaS3WTvOM+itZTjYqVWqO4VVrCsVW4Jb41XqbKbHqemNDxbjZqZRahPNUFlJj77KD8NiSNvUfPO8F4XSTLMaxV6msBRI0CQra4IlrcgMwNUgTfAXixUstEVFiOS40qpAJUkddX++KXXJBM6oFdotpqSDaFm8bRExcdIwaz+dqqmg/AYgjbXy6iLxzFQPlgfWyOoABlJ6wbj3ntbCvUfylpPbTsOkEbet8Vu+QvcOz9VkNOmuozPQTF7H6bb9sdWy1bNOIIBRRKmRrbpBMXk9TIE73xRy+e0CRtYm8Ena3bfF7h2fU1w3MAADOq+wEiNrE/5fGdkxeFOPMNcOhBksqStlkcwa0yN7XvJOIXRQqNyuy1gp5plSCdR+Vj0Gkzg5W4oyVPKoA12LtqRdRLCygqUueQTNxBEgxgRxXPmnpFKmaDMWRwyX0t6kbWiYmJBkYrEJZ3w9SqhilKXUwTTY+XTFjAcCHm2wIOrfaSD+EvMpABz5fKA1OXCmARZo0iABt88XMlw9aOWRKov8ZdQTVd7llAjWQdWkkwtwTFjiLKcQ8mmyoy1C0gBmllvJG8Axvv1tjXS0r+HeHLTrDyxUp16KlI166NSpeS15CNTvb9sO4fSSsK9F3MLVIcqeeq2rlJn4aajQNIudPQC8WdrRWptTjU6w0/aLAhlaxAsCQRyx1AwGTMNQzTSKpZr6SNx73vYxM9PfGaT80wNdiZkU5EbSdyZvETtbbEYygnboItcW7+v54j4oiqZKlXZNMmQSSVF77T/xi7UXtYj88bxc8leo4ImebcooIUACFPoD2HbpiWmIk/iJPoJiTffYdf1xHUJiBsJP1iY9CMOI+Y7YoCikB/5Wgi1httiJ+MVkzVIIRr0wH6qoDbG9wsgHcamvfD3qbeuKGYq/+opsLx/Zp6YbowTr1EdlQxT0ldbn8WoRKmYSx7nmk9safI5BK9DXUKDyvMVXBhQqNCkGwJM/qMZVq8jbmMCCs21Ab7HvYyPliThfiuo6JlW06aJqfZsoaSXnUQR/UfYj1wztTpcyoNOrqKa1MllJM3g2Ynr29ZtgvlsuHVmWmCAxB1tGm0gWa5jpgTTIFhEzsCPfb/OuJqbaWDCJEEGxgjYwZFsb0ztLUpXvYi0RER09MctHtfDnqFrnVMDUT1bq1hYHf64kp5djsPnjQFuHcLZ1IpqjgqGqIX0mdTBUE7bEsZELMb4j4rwxXqLmKa0HLBnQKShZ0BDlNAltBBiSPhIEg4ouARz1HsZIVomJEbz1N8EeE5QUqvm0k/0gdLmdAMjUFmBcEiP9sc8o3KB8VSuqg1Q8aSUpupKNMatKtJBZh0IsB0w3hPhJhl0q1K0NVWQmhdJkkFWBG5ta3vfG1zNYuGzHnUqjLThqTygBgqEB3bmaxO+kbHGYzHidPKVa9Ik0wKmiZ1n8KlSDsNt4mx6nBY/gfDw2ZqLMhSFBYwEXU1wCRA9D9cbetwzh5otpq6EWEdiIZWgmDII1N6T02sMY1s3RGcr1ACKbJqCqOZXOjlcHl0gkmZPvfBLLVzmlVaDTclwSFvMC4sFuJBi8fI2lpMwcoKlXKE2IC1GGmVkEqiz3G5AEiwwX47/ED+byxp1cuEdIZHDmUdSLggSJvMHbvjLZrgNdFJKloMQpmD2sf2xVyuUZNQemWBBi5TS3ctBBibg7g4zzs/hPkKgFIFpPOxMG5Ji59NgO9/lHnnNYatBKrKq4MkzeJ62sYJj64Z/LrJAOnSzN8W/wQIiwv/xixR4k9JQKWqqmoNH3A0SrKD1WLg/ngl2qt8AylMCuubVxqVRadZ51NNFhYBZgPiMG1rE4uf8ASnV6dUpVGX5Q1SCF0zAVdQJ1Tba5ae+JMr48pLzOqlzLP5ik6ogKiEEgQCfiG5PqcUvHvj988op0h5VFXUwTz1Oi6o2H9KzHU7Rr0UPHeMUjUZlUmiSIEaZNxBixjUZPt74FZ3J0/MfSrC91HMI5SCGPQz17jA6rXPlhdxHWfpHywQ4FxY0qqsSSC2ll7jcGfQxHtv351GPltHOlzBba5MdQJtPTtBxDTrQDrAkx3t2I1dN++LeazCpXZqZlSSeYmWBvB7bbjtiIfaJqY6dJ0jqT1P8Az7YdJCEva/b1iCZjttE/TFpAVpgwFJO2mDsQSPe9jiYPSqLCLDgKAQNoXmm3UyZ9x2xSq1ArCSRy7iWhhO3bpf6YNIRylerScPl3ZVBg8w9GaNQiDi94l4jSq05qAPWYgIxLKyq1gSDCvpncWuewxTybhMuKqhZMq+oDSxH3R1G1z+mIeNVqv8uA9DT5p5XVySukgww0ys2N42xpCnhCpVSuPN1BFMO+mA7VSFUMxvIGoi4A0qN2MnuJ8JFYefw4yoYLU1GUKabAVHGqRqEr8+gwH8PZ6pRXRX06WVVYnu3MnmA2kqSA3TrBIOPTMplqBy7aKZQrA8sM1hIC2DQQZJkbTjSecZ7gD5fLsFJZkqFpCsF1mJVZMkWBB66ZI6YDtmS9Wkz0ytRVDLFzvImTbYgg9iMegcdKCpZVSYnUJIiVjTcmGG4PUbxjzXN06bV6hFQqGNtHa+n4ha/L3t64zki8bUlUN7II9YYX/X6YtaWmCCD/AJ+2KvEnNRqYVTLhABNuaIPYSYxpDl1LFWp6SdMc0TvMSb3EY1h0zlATzQqncuIC7QBJJJEX6RfriKnRLkwehNz0A7/oMWsxlgXrAAjSBEfigT17n6kemJqeSca0RZKsdZAI03C3N+p6TuD75OgxntF7G1vniiQf5qmCLG47bH6xjR0uEN1ggAksBuL3E+xxfpcJoOVJVgy/eBuG27db+8YYgfN5CQixZnA7dD+4xb/6ZpaSgDRuQAY7Tvg//wBIM04d2VH1FdUW0sLG0GSMFVo01HIug7GTJJPrv/hx1jPixi5JYMLvvAAmMTKIELP02xsHyQJCk0xeBuDP/uA7gzB+eIq/DPs1NjqNjqBiSTsCOk4vJeDNvVOkKfrfDkqjYNINiJifckemDv8A9NO11Avawv1tE72wOPDmpkgj6ytub09MNo8ajy4lSopxuRvqZjyqsmAF6+psN7Lmc2QhpODSOpS6QCsBZL6ugW/QyTN8Dlzhp1AwU+ZScFSfh76TFpkgzP64qcWd69Qk8sXJnULmySegnSJ6Y43JucL/AALMjmCDUxJZixLajpgbABQpOsEfeC+uO4tw8jLVWp+UGQ7lVIEdWJWzGCAT/fA2mmkdAd9I+drepP5YrcbzlUZY6GYAsAxBIm0ENPQnptYYZQMeC/D6vlXzLtqL3qEKCAJ233tNtoGCXnZajTcUatUVG/8AxyB0kG24gDe0D2wD4UQuVpEGZWTDn4pKklWMdB06DFpqJPOSD1MdLgSDOxxqRWoaaVXc6SwLEsA8czD3JJJnab4s0PFdegzq2gSIshmekjWJkjv63sMV8zrdVprUdhMhRsCewBEm28ftgvwvKaVBq0GeGg1dGprEAhgSWJA/DJiMFUZPMsyvVWAxdUZhfcyDG4A1aRv1G98WeJBV1pZldQVj7pmdMESLyNh8hGLeUy9Fs1URp8tlBQqGgadWmwF5mBNu/bEXEOFkuBTLlDqUOQV1mwIPXUOY3j5dMY9NVj2EaSNlMEbk9yAev98X8xxOmg0KuoWuYnUSJaRNogQD8zhmey4WAsCSBB9GImfy6bY7KVECkuL2KzIvqEkdDYG3r6YtozLoH5eYsYChRNzvbrH+bYLcQyVFMwlBV0qoCMTuzNc6tPW4XpEdIxHk8s9eqrCFYxACzzd+07H5YfxXIoxHlOrOf9SAxhvQydRIvbrjJV6vA6slYEBiIJAIIEmJvBHWLm3TEUDTRpkga2ZmaxhZgbXFlP5YgrZuqa0aipaBMRbblBmB1AB9cWq1GtTVVYDQADBsDYSNye0+uELQ4QUpl0ctps4+8BqGxBjaN+43xUzfDCafmBhc2BkkydM29Qeg6WxEEZ3bQhB0anJ2BB+ICYJPbax7YHVZELBJF7iCe0j2g/PEmgyGV1LBXrp06hB2mD03Bkdjg1xTgbPSZKddNaItRaRUyxAAJBbeQD0ix9sZ3h5RqcOwWFGiREESDB6De/tYzitn6+YpV7uwdGA+MmBIkSDsZmJwpqvCnHxUzLNVVWCKqKXCR8R1arAMdIMewE3GC+X4w9Cs0EnLAgAuSHRQtmUGGKi3Lfa3bHmfk13QldT0gZ0ibesfv6YblqpQixRtwSpnoQQdrevbD+lt6txQgAgtrX4kcEtp3YMGG4Pw/MdhjD+J3Spz00CHTzAXVjqJIEm3Rus47L+JKlM8nOoMlWiCBY/+JO5vEkHczh9fKiogr5eQDJZGkwwjUs+kggegjpitSvluIBqmUDAmUWOsFLj6aca2rmkaoA0FpgA9DG4nuTb0xjvDtOk9egVqBSqOCrg9nMqQCDBv90wOuN3S8NDMTVFfLgX5Wq3bt7HpePXFjNRXtla2ZIeoobTsoAjbrE7SJNu4vg9wjiBV6tUrqQAio2kRqYQuo7KCQCbn98ZPJqSQ2oamqFZJtyjfv37Y03DeI1BTeghJpjU55Qd9OoN+Ubwe4nGJeStcaVUeafJbUJkyO/vsOoscR5N9J5iT96ZIB3H16/TDKIAZ1exUKkdlk6o//Xb174prUAYKe9/YgxH199sat9gZTizIxSCbW6EQBJn3BxdpZ8VVJWWYGb9fz9NsZOtnDrLgm+sA+kxBtv8A8Ym4XmCLKSAJsewDEkdrfl8zgmfJaevmg1gbi4PeDsfr/kYr0qxOgWKuNSCO8+3+H5YE5mtddHVRESJHX2kkf5tZ4fUA5QRYXvvzwDHS0/Q43Lugeydc6FBcyWAO/o02P4ekYTjtRApK1lLadjqH3hHz3PtM4FVdQp0mvZwCYuDNjHWCYj3xHxfiAHxfFvI22tE7gify9cao2mThhZQpVTqYQZ+8Z9fcRO8b4pHgxFJgSRJGrV0HMVI6yQG79Y6YKZXOhsuA0RpG/pBPsdv8ua2epurFhDLUmlTBgnWv/bWbwQxkkQJGM2a5IDlqLVH8qG1KTa3Te9rjfEnGOFElqNRWlQOUEECRLSVJ03vHriDPUWBLoxkCWIsRtPTcknp93r11HC+Gqoq3Ymygk9dAvAsOYn8sWE3wKzfAuBVVAgVGBOoHtcnaD6406eGq5pSYKyYXWZHqREemLfBq1kIJANNJ9SVJPXb++DlPNuDyuwHf/afzx1k0NMzwvgjK6uaZP/vA+ZvH1jBrL8GapUIV2osJbWp5ip03k7jmmR0NoxaXNSSGCm9mgg/WN79e2KeezQpmV1Kwggo8CLBpBECRedpAtgym2pwwvE+EVEzemedbagPigtJJaebSLnuZ9ilVqcIFhRzoVUGNLUzM9mlIneD64AeLeJsKrFdRIUl+YEqNQJYmeQf3AgYN56gRSp1EaCjIQLzDFRBG/wB/qbiRYicccPZrI1snpMGyox/J7A3vuPTC1aGpWcLYu0bR8cQJPr2tY9cWeK1oWtMCpJ8zsYbVIIO0EfPCAq1AjlPRQo6s9ONzzWciSCQOuMo/hXFlUaHUECYPeQwUdNiSdQgjsRtQyQvzMCBJIE6usRYjp0w+FLaXhdAaARGu/baRtvEz2uW4p5IQGkaeshTCD7u5kiB0m9/zxTlM5mNPmtfl1G7Ce5vbtG1vrghxDzKekFWZC0gi5KsWC2E3gAj9LYE56sJqz94Ai1phYvEdDOLeVq8pJe66Ct5uElN+xCi23Y4kiyvEqlGsQeZdOgggQQbiPYk7HoRtivUpsdPOxlJaenc+8xifiNZHrUyZVaiFngbkm0W6T+XSThMnl18xRckkqwiY5tANz1M/TGvQWqtJkDtqGhQSYWxjTzrHYkbXt3jHFGqfdLcyMb/igqNV4GmLHrb0xNx2vCLpC3d6J5Yv5aCTH9SsQO4wvhyiGyVclmjStmEABTsCNyWMjt9MNnCRcJc00ZkIBvTF9WnmKzp9I6m0zizkuCirEszSCS3c9puTB6+2IeH0VNGqolWDM8sAZEqVEdAdQv3jvjVZPh6lWU6Ry6pA0kdGAI5raT9cEGmWzHBIDlXU6TsfvCd59D09MDMrxKpQrEK+hWsQfhi41RI26EHGnz/hgUk/1augEqOYMAbnSQRK3I+fuMZbN5IwIUtAvPvIMDoVI+ZxXgxd8L0aZqISSrByRaSQVKkSO99wfXG+4ZkaAqKa1Wm4QBQFqCGDDrPNETKxN5tvjzvhmWdqjFNJZQDvBYg9O7G56YY9YhXqIoeqqEQ4LhFsGZATAYSehiLdwY5Gzl6DX4fkq3lmiFWTNPyhsxO5idQEC56G+2M7xDIutQrsbXWxgrGqNzIPTeDtOAvhrxLUo5VqaU0Opi5dmg7QBPYXPzPTBY5s5mrSR0UmppRCTUGki1ihJ+IEQQ3thtlCfifEtFei5cuz0VqVY21mSVEQI06fnPtgXV4gCz3sSAD1FwfqI/LDs3TFHX/MPUSoXYMvl2gArqDFhNzddOyxONBwfwNm101aaqrlGCLIU32YhtwVJ6hpg2jGZNtXgBbNwkFWLoSNOmLsWmbEzZcW69Y0oIWQVECRN1033m5O3zOL3F8g5U1MwPLqUkXVAF2VZ1H8XYE4ynCOKrVJ80QgQhW3Csaikm0FeXV+3pid2T0fHgXpcQMrqkQZUgSJLAkdOoU4kq8dVq4CEadvWQWaBtO+/p3xJw7w82ZL+XqcqzCmqj47qA0G2iATuCIjvjHE1BnQQktTfSVjsSGEfXG5v/BMdx6Dm+JMqmSSAyPAuLOS29xBB9MVvELAorA8pk7xEbiOu9t4GKf/AFBmJV6LKWHx/EBBMSssfmDPvbF+mi1RT1hyiXOkgEgWYrNgSNpiMWXy4/YmFEKmZWnlldbkU4Yz94qJHvcx7dpglwrL08xXNSuxSoDyqjgiwlEkiBCi56m+5xlkzkp5YS11Uu1wIg2Fg3T2gdyer8TdCHqf6caW0DSQskyIvIJnft2GC/PiZhVyrw+GrU91ZapVYIOpVYw5F1uOnoMaHw1mQ+XLXIJIk2Jgbn1OBGV4aa1d6gquyZim7AiSd1lVBnUdIm/7YtZBaNB1ULVFE3cTJVtMx0g2iCO5vbHbC+2bBDgVcaR0gRuJ+Jje34dP1OCLcQXVpnfFLi2QpZTQ9EEowm5n+nVNui/mMUuEZ9KkEMpKzN7ze5G4nHXyk4Z5F24iA0EghvXpEfrGAud4g3n0wLxyHrKvYA9zMYj4rn/hZQTyoYE35rR+/ocGeFeHXzdQVTyUlUaqpgFipB5R3Akath64zlkdPN/FD+Q9QMIL0HpHezeYo0z6aSfpggeINUphUvykCYkFZj6DSf8AjGl/iz4GFWcxlxNUPLr+IATIjc+n+2MFResKwUoNbwmqSDLAmIFvvX9vked/q1JtPxTOGqX1roZ0ZiLTq+FjuTuo37QJwN4rUAakFeVDCRIEEFBNrQVAuOow+mj1X0qrs4pEFdMmSuom24iBt623LePcDq0lippkETpdWNMwAFYWt0n8zjn5SXlSW9J6dWQrl/iV7EToLGEgdyFmTNyQZvMtOuFppUpuq1FSGUEnUQWKsJ+GZI0++AWZzulVYghlgpPpHYkHb0xSo8YepULNBZmJjSNJLGSCoEGTFukCMM/B0upV8yo2otpv8IHLICj5TpnuPUziXhOVarXSlTBY1Pswo6yIHr0BvHvGNL4T8IV6gq66NSmrwnmMltINwNREjaekhZ3xqeCU8lw11rlHDsGph2dHKXguipz3GoFiLSB1ONSbHTz/AIlwXM5apSTM0XUrYlrgqIlQwkWjee22K+Trh6zMqaNJZyvuUlI9IaB/h9sr54Z3KmlRdCHYyz02NgJOnUBYlWWem0g4zXBv4Wgiq9Q1CXYcw0KAA0kKGBN7iRH5Y3cPplkuHcOfiFRcvRZJao1aoWEBAJ1NYknliBa56Y02a8MJlstWpK2pGo5mGKxpbR5gXckr9mY9vXB6t4KFGkFyNWpTqsYOupPKGmSCNJ1ACYHbthMr4PrVaT083WDkBjTqUjDDUhQh6ZWCIZhYnfDjjZ2nkNbPs1MmEABCQJ+9TUEj0mmD8z6Y3dLiBUpUJDCoXTtILm4v3Tp3nGb4l4QqprUmQjAAERqMT+YWLfiXvi9l8vVVlDaSEqHyyTNtU1OtwOuxtjnqxbFOPZ/UzUwbB3kTMiW0gxtAE/IYzdDidPVWOwFNgpEmNQ26dNe/tbozxalZFaoUdaTOQKxOrzGiSBsFkD4d+k4FcMzwakzEopJhhMQekA9I1QO/tiu9mR7DS/hzlkMio5PctEHoQBT6G8euCg8EZJlClE1Ddyxl+4ZtyPQiMGhlwPvofYr+98J5Q9P/AJKcd5hjOhsJoeEMlRKhKFLUtlZdybmWM777zjJZvxK+SpmvTy+XOnMMieZTI030vphzpJYGTF741PjCrVpZZq1EqKlEiovwkHSbggdCDH/GPH/FPis5vQqArTk1WW16rsTHqFk+848vy+UzmunbGS4/kK8XeMamczL1KihFICrTQnSqqNhI6kk7bnH0RwvNIaFJlsDTRllZiVB3Nx748S8H/wAOv58tVquUp0nVSoHNUMSygzAjlk3+LHqHHPFC5FVU0SaaqoQhtwAFZSDsVsRvI97d8NSeVc79BP8AEDJqbKf9YQQbdgSPYEY8m4lwZ8mjaiSjkAHb1Ox/2tj1DiHiytn8smYFMLRp1PiN+c6k0IbWFpPcDaYxnvHOmrRFPaCGEX9J/wA9ceLLLx+XXqu05x/T0jwNxZK+SoVqYCv5IRiv4khWAHT4QY9sZnxR4OTL1WzaOGFap9oPwM0kmezH6G3W0X8HOF1ly9Xn0U/MEMU1idI1EXA7Y1/ivg9WrlKqITV1LAGhUkyOpeLROPXnjM/j04y6yec5zPouqGEkgC+4kftihnvEYy61KDAaRzoRuZu1P5kiD6nEec4DxCmiqco7MzsBpAMIBKkuhIB337Ybx7wdWZ6hkMadOmbggvrMKQDcQZF+xx4MPgu/7R6LnPSGnxG06hJvv3xRzee8wG/KO3Ujcfpj0en4W4QFA/lmZhE89YSdj/3I3vgf/EPN5Y5FKIpCgKQLUBMXEB1UAXDSJ6zB6Y9M/wCfXLl/J6aAcT/6TwunIVqqIEWYk1GMkeoBnvZcYXO8fzlc6nzD3iQoVR8go6euMZmPEdbM1qbV3L6AqCfwgR9TuT1ODVXjGhbAGDEYvmuW5MVhPsWVWeWqM9Q93Ysfq2Is1xL+UYVE36r+Jd4P64rrxY1DoppUd2MKiqSSfQR74ky3BGGcy9DPL5XmOpIJHwG4WRIkkaPQ44Y4ZW7rdsj13JZSnWoo1VFlkW0RbcWAgGDfBqnmdIhWgbAXt8pjFqlwykdyfTbte8DEjcMpCZJX5z87Xx9OXGTTzhrVdQhzqGPDf4rZs0c+6pI+CojAkRKrJFhfUu/vj6GzPDaYAPLzEARO5+e2PIv42eGlfMZVaYJrVFZAqySYYRA3vqxjPLGwze3nnC+I1LsHaWENzHmHYwbiw39MFKlZGWGhJ2MDft6zgfQ4RmKVfyTl6vmQD5ZRtWnuFidsOOqrUp0qKs7GoFjY6zIVI72b6Y8eWO66h/8AJNXqCjTEu76FX1PqdgN/SMbzwt/BJ9PmZmqabzZaaeYAP6mkCfQT740Hg/wF5GcydV6MRlXNbmJiuYHNMwYdrLA5fru1qAnQqkmOr6AY3+vtj1YYccudvLHj+HrofsuI1lPYqdP5P+2LNHwxm6ZCpnC5H3WoBp6n70xM+t8armZgpoot92ZbDqY63/bEeZbQY0obEyDci9wRafljU+PEeVPo591Fp+Q2+ZH5Yl/majiQ0zuJAI9DJOKfC+MGvq+yflgE6miNwRAEjFqlSZCGOsBu0wR6kXjYxjpwyh/lzuwIi8hJP1nEMSbn3bTJj5m2LOYQk6pJBFtMn9/2xMuXpkKYZibGCCR8v741tBuYpIDYhvUqB/fCpw4EBiok2U2HzsAMEHyBW99J3L0xb3g/thq0qZHx36WIH1iTg3Eo53h6VKWmpTpOqmQjqrgHvAkDfFPL8By1KTSo0qZi+mkq/KQo3wRahJIFRD2K80ehH5Rjigp7hn2EXUbbQGv7YuEJVMvBuUPuAPyAww5cdTT/ADw9lpsJ/MNEfL/bFbL1FSbz6T+xn9MZ5SDiWRV0amYh1ZT6ArBN4748e8IeDBVSlXcFga/laF/AlOWfeeZpEjYj6e2DM6zLBVjbUv8Aab/LDSkHUAgidgQLiCBa2MZY+V5al0z3gngBy2RpU3QpUIao6NaCzTFz0ED5YOVOE0KtPTWFN1sSphxIMgxN/bF3L0FInWCw7tb6E4uUHgQyJ7qRH0N8NvGgwXjLwsK1KnSydMJrqqHZKYpIqBSS5AgNBAA6zGMZ/wDbrNwv8zUCg+aT5UcmmmWpiSBIZ+WIMRffHrvGKakHypDX7iD+kYgyrOFAqBZ9Zn8jjN+KZctTKzhnf4btTpcOpBqshgWgmCpZidPLBNh1m5PS2DGd46wfy6K6xY7SD8onFpkVX1KiKx6gETO/SfpifNVysQSJ6QR9MbmOmbQ6lxCqymMusfemeuxvcfIxi1TyNcgEU6TD0b/cjCpXKNqWdo5h07d8SNn9Z5oT1Egn9xh1QiGbqJysAsfdJkeg9vbHn3jrwdW4jVLLURKQphVBUtpqBj+ECzAiW/KMehV6CP8A9w/OT+owxoVYVmt1DCfpAOGyVMD4W/gNTpNTqZl3qusMaYUCnqBJ0nVzMu34euC2Q/hzTocSObaqqIKhdaK0iAOUgCZgXOqwxrEzbAEqxEdzf6HC0MyzNzHV6FgPzkYzcN9mVU4mGN6bqLg9DI7TGAvHfBlPPeWa9R9VNtQKqvWJWSTYwL40WbUE3n2BH6gnE+WYEqsae5t/hxrU0NqlbNEMoRSpJ2kw39ImYxV43xmrRltAED4HIMTAiRIMX29b4065WhNyhI2ki2FqCkbShn1GMWkI4fUBpJoqgcuzCwPXfeP8jA7PeHlrZ6hmnKMKFN0VUQxrc3qEzsF6d7zgpmuGKL0wAfTbD8srQQRpneP7NP5Y1ZLFsLHh6j/PHN6hPk+VpIEDmBnvsCN8ZnifgxVzlTOpURCa9JxCkjSKTK8+pqPJJ7TjejI2uUHusH6yR9MVquXKm5Ur10nV+WLxlW6p8N4SzCXr1HmxCWg/t7ADBjKZEUfj1PtBbn02uBaY+WKhZVBKGfSIJPy3xHSzJa53PQ6p+gw+No2u5qjTPMFAIkFdtW0x6/TfFaUJI0QIEQQLyZMmJERb3xHVCkX0j1CsY/M4gAjZp+o/InDMVtfy1d15ULBRsQqkD6AYdVqOV5qxn8IXTb3HXFUZqoTdgB3/AP5wlaoQeZlYdQCP13/XF48raY5mwmCI2ZTM9L2H5HDK9YgSminI3lt/WCLeuIFzCqdSk+0z+ww2pnWPxQ095t9Dh0l3J53YM7H2bUPzb9sR5umzVJUAqOpBUg9jp6eww3zKZWNSKR2Dj8zOJKGaUL/ruP6Yn89sZ/MRxJA0k77sCY+eofriNqIAhlQ/1f7yPyxD/PiTcmeukE/KdsQvcjmkfIH+2NaBfNHYfQYemcYdSfe8e2K+rHasa4S1Vz7EQdv874hWqQZGIw2O1YknObO3+fpjhm2H/A/tiuX6YWcSSNXJwhcnDC2O14CetUggjf3w9s053JPuZxBrx2vDwEozDjYn6nCPWY7mcR+ZhST2ODhHCq3fCCo0zJnDPMwnmYSkNVpmT9ccajdTiPXhPMxBJqOFV2GxI9rYj83CeZiSdqrHdj9cMJPfDPMx3mYUcpPfD1qsLg4h8zHeZgSRmJMkmcIGPfDNeOL4kcSe+GnDdWE1YEdGOIw2cLr9MSdGOIw3VjicSLGOK4SfTCH2OJOjHEYQ+2EM9sCO047ThsnthJxJaws4iLxjhUBw7ScvO8YjAwzzBhfMGDaS6zhpOGioPXHeYPXFtJCx7n64aQcM144VPTES47HCr6DDlqDrHyGIELeuO1H1+uHl09fpiJj2P5YiUjCRhpY98dOLYOjHRhmrHTiKSMdHriMYXTi2DycJhIx2FHYQYTCRgR2EnCThcSdqwmrHYQ4tp047V/kYScdqxbJS5w0thQ2E1Yk7CXx046cSIffHY6cdOBOjHGcKDOGls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UEhQVFRUWFxwZGBcYFx0YHBgYHhkaHRkXHB0ZHCYfHB8jHBkYIC8gIycpLCwtHB4xNTAqNSYrLCoBCQoKDgwOGg8PGiwcHyQsKSwsKSwpLCksKSwpKSwsKSwsLCkpLCwpLCwsLCkpLCwsLCkpLCkpLCwsLCksLCwsLP/AABEIAK8BIAMBIgACEQEDEQH/xAAcAAABBQEBAQAAAAAAAAAAAAAFAQIDBAYABwj/xABAEAACAQIEBAQDBgUDAwMFAAABAhEDIQAEEjEFIkFRBhNhcTKBkSNCUqGxwQcUYtHwM+HxFUNyJIKSFhdTovL/xAAZAQEBAQEBAQAAAAAAAAAAAAABAAIDBAX/xAAjEQEBAAICAgICAwEAAAAAAAAAAQIRITESQQNRYXETIoEE/9oADAMBAAIRAxEAPwDP5vP0/LHlUtAdGRmDEgrAYC52MGzAkWucX+H8Y8jLqaYVkdbAABdYPNYXJMEQJ+WBWWypNN2jQylUMNtZp1XvuN/2w3I+KCaIVcvSBAKh4I0iZ7fFfv74zGU1bJPViFIUlxpqmyx2UXIkiAZHtvillsuTSdiWZqbM2i+jSRE/KAJPcCcJwmmrvoq1ilPSzHqTC8qqp+JiSBHaT0w8Z2mlJzVplgpUKdcRdiVMCWJ1d9gOgAwaW1LJcJrvTqVOVVFyptJIkFe1h+W22DGU42+UWlTqLqDrKFzYoQRbSDG+sHt6nEXDuHVawcKxlAlNaQlfMdjCzqsyjqJ2AHfEvHeBZgqEZddRUk6GkjUk6CDYRpG3YjsMKT8Udhl6CorrVQFi6uAG1NqE6jqb47gDcDpgFleP1xAqhHlWlmpCWkKQGkAsLRPrvE4hp5tS6BnpzAC+YzkqNtPLZQIMQQb4taZ1F4beWTSpBtqBXYWmBPNI74YAmhRXUdClCxBAhiZJixU7SLT/AL4dw7iFWnVRalNlTzJMqTLqCLFr2tMHoMWOE5dDT5V2qEo4aHCg7SLXESYm3yxPWz9CrmDRdaiwG0gVCUDlFuARuee5740nPmCXfUzAmnLoQLvYiLwCQRBEWHvjbcA8crlMgqKgZxVfUvdGQkMO/Nbfp6jGUfIliWYkm1zfYR+mJ8nwc1GCrqYnoP1/32GG47Z8tVNwnj9REZdLtNVXJFRlDaUYAGxldRXfcIJmcBjl2Zwq63dyWgBmLaVux0yYC6tp3M2xqH8O1FoAjy9BeXYVBr0iVempHIAwmST2+SZXiJpGpUo0DTBVyXKBouBAMwiqt7RJKW6459NftPxDw09HK0RrXSql0oLGo1SCak76mH4ZI6TaDDw7M5bMuA9GsuoMSUlKlR1RfPUxcKLt0EBhEkY7iXGjIDhgaS+UNDiagI+2QubEknp0FtsDsnxOrl6glVBZYFWodZpCoCJLMC+jTyxtBBsb4tnhPxDw/QKVmoiqtHTNO9NjKaNSsPiAOoQRO49sWuKeFgMiDVeoKiUvNKFdOlWLAIQYuFWx9998BaVVqT6UdghMN5bDSZWWsJUzb/47C2CniTOVc1Soh3J5SrEc2tZkEkGJ9O84ZVQPgufp0qjVEHMEK2MQDBiDvBAv64L8azLrSDeYxLrDFYCjVJgDYA7dyQIucAuG5ECoo8x6g1hbJzLeI0kz0FuoxouLZYZZ1AqVamusjmWhYLwCAOUSdiQevpiTsnkzWaSzIaKEBmUa6o0kNUlv6SRO8FSNpxa4S6LRZEVHVeYSeoJA1QJaYO4gR9RvGOI65FNSall5TJcETf2Ki/QY7hKUPMRCJY05KliNTTyq0EAXJMDf9SaVrWcO4AauWHmKV84c76tWpjc2Njci5sIwHzLMtVaWVVYSZJaZAJvB5NyQs/02M417uDSpZZKy02DBYp8zEq01IkSIEiT1FrQcA85xZE4k2Zc0xUVlUoFkuuqNS+vNtF9IM9Mat4OlTivFDmqS0QUlBCLYWAXUSR/Ve3pir4gfL5jy2DGn/LiklSOQsx+JBZpFMXMKRcb74lr8JpZrN1CappI7Mkpp+1aYgSII3uN4Ed8Z/wAb8OqZPMnVrqLUAbVqj4iLEfiBG49d8XPoNVS8Q05ellSEU0rhlsTEiCDutxBE/LGZ8WZ9f5SnC8zPEgg6QuqSSOhj9e2BOSz7tppjUoY3VoaTuY6kkCxP54N8R4FQcKRqWoik6QSbqbgTFzcz62gYZQylTOL5SMobWFKqVO63kEQb3N5A0+uNz/DxAzEMQDciUJALCIMiNI57ix9t8qmRU0UZda6ydQEgaQIeT23/ADjbGw8GMlChVzFJApUhZYmGhWJKm4EWAFuo3JOOdaifivEa1FYpuVVKnlwRrF2JpuCvN9wqBER6gzl8xnGrDWz3Ya9JOxMaiB0vA/XEPFWq5mo6hW8pOV3VDCxszSCVg3Pa5jD+D8CAptXqll0sLGzAahJMCQItsVntN7pdjXhjgGtnNeo2mdQkRreQCpIIEAHcegFzi9xPMUQGp+SNRTS3l2YqASXXSLaYm2+zdCLacdoZZECSxKKSBzGI5RJMBgLf0ztjGrmG+NQoPMGqO9+ZpLKp6qpWwgi/cYtlpK3iBmyZyzrqbSEpEvp0qqLMgmT8JsL394yXFs2rCmnlsmhVlIA7ksbQfceny0HhXKN5jVmqE0i7UvMUKdRMrZSdQLKYEAyYG5xF46B5SKZpurNT0AKVCX0mZ1SDFiOvQRhxFLxvjTZunlPIB8x6n2yIN2FtK9WF5G/1EYq0MhWdaaorVSS4FJQVAZWKszwCRfr9T1xDV4k1Sqg8k0mspkSC03KbGZ6WM3740HAvFNamrItMOyFxNRtKlpJ1COZjJ2698UF5EOLcApZPLpUrMgdtMURLayNw9SbgCbqvKYieoX+eohQVdWkn46ayjWEwRckWGo9D2vBxLM+ZU/8AU+aWOklnYcoBJ0oQvKpm4kTY4g4flUqQiLUrosO6AqoIFiWYcxUSLACb27m+TprEzNTyRVqIKhp03dxV5e0soTm5WtqLTdj+HGVFV3L06E5aoSKoSoxYgKTMtuAwPUXBG25uZ+uagOqnVZaXLq8yyKSGhpEx00kHbfAjOVAcvUqKWp1KYIZzzM4JUeUXm6gNIN7WIHTQ2EL5TlGcMKoN9gGktHf8979BhMhxQLTMGSPjD8qm55IUc03N8VK+eQlRLBZEQI1XPoLX6DFviPBqdEa6XmVqFZ2VaseWNSzqQ2LbMDFp+WFaXeFldYVaRWmTOqSFBM7yQQCbAH+2GcT8OVaOZp5giaVRgQQZ0ggAarWnoeuG8Gq/ZqGpr5ZBseaQfxAQW2kdica6jx6nWV15piIKz2C3FvXGoyDmpa1zhuSzTqzfGBYWJGoTJUkEGLCRhZwQyWQeEqMv2ReCxhQQLsATfaRbrbe2NViDOR4kxymaNQamzDIiwoCU9KtJ0j4ERSPywLo1qubp0suqABajsNDSpEgKHYgQeUdb9Rgzn87SGXzVHKIWE6yrqRpTVTCnU94uQFHNJb0wM4fxPL5fI1BqJquSQFEaGB5SCp1RpDHUZHMO4xxdUHHM3X0hKtOqQrCl5SIgVXFPSrA6urGTEAkDsMDqeSy5rU6TCCxVa7EyFdQrF1Nx0dYn5RvezubGZoUqpbRX1uVfUZqquosHkS5AMq2nYwBGJeFcIGa1BUNUGCztTJSkTJLA8rWQGBeSBsMWkPZCrk8wCKGXRuZYBAHOVl6gbqyjSeoNwMAOIUlFRUdBQADjWgmSRyAC6jlEzMmSbWAEcOzhytUBVYrSLLKQtgTO86ZudjcEDbG1y/FqFemMtnKaUKjbm6GNPIWYqIYgzBtfcExg39tdsUuWqInnHS4D/GrHcEXIFoJJv/fEuZrefl6kBoCO6BmCwi87wLmxEgTuD6YMcM4ZUpZioFrVfKI0q+hgHdHEUm1Lpm3/AJDuL4fkeHLmatZK+lXMmA8SJMkRdhFrbSfQ40zoOFVRo0qqRqQFVnzBqWBa52aRuL98A+P0hTqK6k2iAeU6wxIvPygz0xo6SU6uZRkqMKSkrSpjdBcEm8czbi5IJPTFjg60kzVWo4DtoOouBpXSeZlGy2I+K/L6xh9BTp5sJlhUoUNDqo82qXGpWa4CiOUAExfqCROIuG1CyHMZynSqooCDXclXLaqoH32CqRJ2BgQcWKgJzKLTVNHmgwwZRWFnfUSIIXSBBHUbYt+J8zRTMhyoIDBhHvLKyE3i6wbdIOMtB6UvM+2qMWo6YpUxpQ+WSuidwCFAF4PLvuML4YFLMUswldm1oo8tH5QOZVAXXLFizbTCxteMXctWqrTQ+SxXlFNZUGH/ABJHwiJAtuZtjR+KlWjQWvUoLVdCZVlkFWQjVBkWNwbwD88ag9MI3g5nT+Zyz+ZTXlddaq9PmGoQwMXn9sVvE2bajVKKGUOIu0ypEEDoSI3H+2L2c8SjMLlQAtN0QUncLGpZEaVU81hMWG+wOLfizLUK2WpPTUfZp5ZNOQGdWWSZN9WomSZBJ7RjPajKrC05U7iwf0JYn6yJxePEnpZYU1JIYszRswYG30IHvGH8A4ZUrlqaEogPMzsLLe0RzGAfocaLN5ejROhtw6+WweAtgdRPSLbXj/xxmxpn+BeaFapRqVdQX4QmpWIlRrF5BWbbGLg3xcqZhDRqLRfV5YClnNyCotABEhte1hI/CcTcJ4uorSxKgHeB8JADNaDEAGbgTsLyJ4rxcKKmgBjU5iwiHiorCR3Xmv6/TKGszwupVZ3B0inl6YZUAspAdi56GUnvAAwKzNY1byKaA2WBfSYaZuCbwADfVOGUeMlE12da6aHLKRGksIFzqaegH4bjfC5AAjXXK6a6EoWWDJMFrHlNmgiR7E2UJUsx5VBkvp5WlfhkOGRioWFlbSeoO9saHjHE2osfKfUzHSC5AgRI+GL8wHw9NhvjNVuFNmQppEKo1QwIYkQxa19Qmmb9AJ5uq1OC/aOlNypU31u2lh5atqYxP3gNXt3wzhIODLrrea1aHop5iSLu41NBE7zFxb9MBa9eqqFlhdZcmTaZ6CdzP5YKHKKtRgGLPTVbC4DSNQtAAF8QvkOWm0IwIiQoMdwS5MkdTGGM1UoMKgAIMKADN2LHeZPaL++CWRrGilbQjsXUU7KZkmQFgz93sfyxTziIGgOzj0gdDGxFrXsMWeF5DTVpVHJ1ATTkk3mxnqJgAbX6b4PaG+C+JKNPKvTagV1p5QV9Q1E62Ll951EAx8rzgJQ4MDUVnb7IMFKGKlRnYXsV20n70xExiydBaprDNJ0lJUyQTbU0wBJuog+uLHBs7UXVQppoR2BZgutiCukKI3tBmJEeoxuVCVOlQpjQMohp5doL1GZlRm+85KnTJgxcwu1xi74ey2Qqu7VMvSILKCizpDPaad4NhGsaT7TeBuL5Vw1BzqjWorMXUVHMaJFwygLOlunQ4Ftm2SnQrulIK5IZEJlCJOsG3LsYAIu29odlouMeBqKMUy1F1pqQBpcs2sgfYw8wJmGI36xbFbLcNoZdFSutQtVJ0AlaTUxq3c6iGl0E64Gm46gVcl4lJpKug61qai9OsOZLBhpFiTpU3O87HFqvnEqKFvUqMx56khklpEPswIN9QsQT1wzlngJqcDq+UayhSgMMVZWKGSBqEyoJBiRGIM7WNZklVREmBqdgBsqDmERzMdpY4L8a4XTpVdCeYpgag+k+qlWpmGUiDPrinXyYGzhpG4B+lxONa2z0hr8UYUCAJqlgXYhjC0yPLSnJvJ5ifQYIeJHo+brpOr+YizCAhOXmm/xk05kQImwkTDkeHBy+pwgVC2o+kACOtyMWuH+FMsM1T86rTWlUGulT1CXp8pCMW+Fj1EkxYR0xZpqbsV+DcAD0zXZpqKvmBYjRD6SSpUlg4ZWJMC5G2N41eoy+Wj02qKUNIsrU0cqPtBKnSdojYjFPj1Y5Gpqpw1HQQQPjDNOliNmAcKsDmA6EGRk+IeO6rLpfSCOY0wDqpuSxambxy2t10rg210fx7MavMbVDpUAfljmI+GR1Fuu4nrgTlc+wqqUMuPxywNoIYt0iRjuKcZWqoklqiE6wSQuonUSBYmZJtaScUMrn6zu7FxH3tQAnpbqTtadp64LYGz4Pxp6aKlb7alE7E6BebCSygkmBeNibDElfgNPM0vNy1dYDB1Ek6CpkFSBPyJESRhPDHkV6T+WXrVgIKhlVg0CSlMQGXrLGY3E2xB4ayTZOsSzaarluSAmtI+8CL+8SO98Prhr9sVksizNu6KjMvLqliSBqkRGxPptglneJCjVCM1RlC3LXkgcugzAAiCT64I+IMiKL+WrK5POUMyjsSVFh6yPl3xkc9RcsVfUGUkktUDGGuIG4E/LFeIz7G+CakD1qoDB0Io6oCliblL6YGkAmRtE93NnECK6Kj9S7jeoDMx0gfQn63PCdEVB9pWWhTo6XO8hJJOmQwhiYvJHLAMjFfxFWpu4dVEO7stDQVKCYVGA3kaS3WTvOM+itZTjYqVWqO4VVrCsVW4Jb41XqbKbHqemNDxbjZqZRahPNUFlJj77KD8NiSNvUfPO8F4XSTLMaxV6msBRI0CQra4IlrcgMwNUgTfAXixUstEVFiOS40qpAJUkddX++KXXJBM6oFdotpqSDaFm8bRExcdIwaz+dqqmg/AYgjbXy6iLxzFQPlgfWyOoABlJ6wbj3ntbCvUfylpPbTsOkEbet8Vu+QvcOz9VkNOmuozPQTF7H6bb9sdWy1bNOIIBRRKmRrbpBMXk9TIE73xRy+e0CRtYm8Ena3bfF7h2fU1w3MAADOq+wEiNrE/5fGdkxeFOPMNcOhBksqStlkcwa0yN7XvJOIXRQqNyuy1gp5plSCdR+Vj0Gkzg5W4oyVPKoA12LtqRdRLCygqUueQTNxBEgxgRxXPmnpFKmaDMWRwyX0t6kbWiYmJBkYrEJZ3w9SqhilKXUwTTY+XTFjAcCHm2wIOrfaSD+EvMpABz5fKA1OXCmARZo0iABt88XMlw9aOWRKov8ZdQTVd7llAjWQdWkkwtwTFjiLKcQ8mmyoy1C0gBmllvJG8Axvv1tjXS0r+HeHLTrDyxUp16KlI166NSpeS15CNTvb9sO4fSSsK9F3MLVIcqeeq2rlJn4aajQNIudPQC8WdrRWptTjU6w0/aLAhlaxAsCQRyx1AwGTMNQzTSKpZr6SNx73vYxM9PfGaT80wNdiZkU5EbSdyZvETtbbEYygnboItcW7+v54j4oiqZKlXZNMmQSSVF77T/xi7UXtYj88bxc8leo4ImebcooIUACFPoD2HbpiWmIk/iJPoJiTffYdf1xHUJiBsJP1iY9CMOI+Y7YoCikB/5Wgi1httiJ+MVkzVIIRr0wH6qoDbG9wsgHcamvfD3qbeuKGYq/+opsLx/Zp6YbowTr1EdlQxT0ldbn8WoRKmYSx7nmk9safI5BK9DXUKDyvMVXBhQqNCkGwJM/qMZVq8jbmMCCs21Ab7HvYyPliThfiuo6JlW06aJqfZsoaSXnUQR/UfYj1wztTpcyoNOrqKa1MllJM3g2Ynr29ZtgvlsuHVmWmCAxB1tGm0gWa5jpgTTIFhEzsCPfb/OuJqbaWDCJEEGxgjYwZFsb0ztLUpXvYi0RER09MctHtfDnqFrnVMDUT1bq1hYHf64kp5djsPnjQFuHcLZ1IpqjgqGqIX0mdTBUE7bEsZELMb4j4rwxXqLmKa0HLBnQKShZ0BDlNAltBBiSPhIEg4ouARz1HsZIVomJEbz1N8EeE5QUqvm0k/0gdLmdAMjUFmBcEiP9sc8o3KB8VSuqg1Q8aSUpupKNMatKtJBZh0IsB0w3hPhJhl0q1K0NVWQmhdJkkFWBG5ta3vfG1zNYuGzHnUqjLThqTygBgqEB3bmaxO+kbHGYzHidPKVa9Ik0wKmiZ1n8KlSDsNt4mx6nBY/gfDw2ZqLMhSFBYwEXU1wCRA9D9cbetwzh5otpq6EWEdiIZWgmDII1N6T02sMY1s3RGcr1ACKbJqCqOZXOjlcHl0gkmZPvfBLLVzmlVaDTclwSFvMC4sFuJBi8fI2lpMwcoKlXKE2IC1GGmVkEqiz3G5AEiwwX47/ED+byxp1cuEdIZHDmUdSLggSJvMHbvjLZrgNdFJKloMQpmD2sf2xVyuUZNQemWBBi5TS3ctBBibg7g4zzs/hPkKgFIFpPOxMG5Ji59NgO9/lHnnNYatBKrKq4MkzeJ62sYJj64Z/LrJAOnSzN8W/wQIiwv/xixR4k9JQKWqqmoNH3A0SrKD1WLg/ngl2qt8AylMCuubVxqVRadZ51NNFhYBZgPiMG1rE4uf8ASnV6dUpVGX5Q1SCF0zAVdQJ1Tba5ae+JMr48pLzOqlzLP5ik6ogKiEEgQCfiG5PqcUvHvj988op0h5VFXUwTz1Oi6o2H9KzHU7Rr0UPHeMUjUZlUmiSIEaZNxBixjUZPt74FZ3J0/MfSrC91HMI5SCGPQz17jA6rXPlhdxHWfpHywQ4FxY0qqsSSC2ll7jcGfQxHtv351GPltHOlzBba5MdQJtPTtBxDTrQDrAkx3t2I1dN++LeazCpXZqZlSSeYmWBvB7bbjtiIfaJqY6dJ0jqT1P8Az7YdJCEva/b1iCZjttE/TFpAVpgwFJO2mDsQSPe9jiYPSqLCLDgKAQNoXmm3UyZ9x2xSq1ArCSRy7iWhhO3bpf6YNIRylerScPl3ZVBg8w9GaNQiDi94l4jSq05qAPWYgIxLKyq1gSDCvpncWuewxTybhMuKqhZMq+oDSxH3R1G1z+mIeNVqv8uA9DT5p5XVySukgww0ys2N42xpCnhCpVSuPN1BFMO+mA7VSFUMxvIGoi4A0qN2MnuJ8JFYefw4yoYLU1GUKabAVHGqRqEr8+gwH8PZ6pRXRX06WVVYnu3MnmA2kqSA3TrBIOPTMplqBy7aKZQrA8sM1hIC2DQQZJkbTjSecZ7gD5fLsFJZkqFpCsF1mJVZMkWBB66ZI6YDtmS9Wkz0ytRVDLFzvImTbYgg9iMegcdKCpZVSYnUJIiVjTcmGG4PUbxjzXN06bV6hFQqGNtHa+n4ha/L3t64zki8bUlUN7II9YYX/X6YtaWmCCD/AJ+2KvEnNRqYVTLhABNuaIPYSYxpDl1LFWp6SdMc0TvMSb3EY1h0zlATzQqncuIC7QBJJJEX6RfriKnRLkwehNz0A7/oMWsxlgXrAAjSBEfigT17n6kemJqeSca0RZKsdZAI03C3N+p6TuD75OgxntF7G1vniiQf5qmCLG47bH6xjR0uEN1ggAksBuL3E+xxfpcJoOVJVgy/eBuG27db+8YYgfN5CQixZnA7dD+4xb/6ZpaSgDRuQAY7Tvg//wBIM04d2VH1FdUW0sLG0GSMFVo01HIug7GTJJPrv/hx1jPixi5JYMLvvAAmMTKIELP02xsHyQJCk0xeBuDP/uA7gzB+eIq/DPs1NjqNjqBiSTsCOk4vJeDNvVOkKfrfDkqjYNINiJifckemDv8A9NO11Avawv1tE72wOPDmpkgj6ytub09MNo8ajy4lSopxuRvqZjyqsmAF6+psN7Lmc2QhpODSOpS6QCsBZL6ugW/QyTN8Dlzhp1AwU+ZScFSfh76TFpkgzP64qcWd69Qk8sXJnULmySegnSJ6Y43JucL/AALMjmCDUxJZixLajpgbABQpOsEfeC+uO4tw8jLVWp+UGQ7lVIEdWJWzGCAT/fA2mmkdAd9I+drepP5YrcbzlUZY6GYAsAxBIm0ENPQnptYYZQMeC/D6vlXzLtqL3qEKCAJ233tNtoGCXnZajTcUatUVG/8AxyB0kG24gDe0D2wD4UQuVpEGZWTDn4pKklWMdB06DFpqJPOSD1MdLgSDOxxqRWoaaVXc6SwLEsA8czD3JJJnab4s0PFdegzq2gSIshmekjWJkjv63sMV8zrdVprUdhMhRsCewBEm28ftgvwvKaVBq0GeGg1dGprEAhgSWJA/DJiMFUZPMsyvVWAxdUZhfcyDG4A1aRv1G98WeJBV1pZldQVj7pmdMESLyNh8hGLeUy9Fs1URp8tlBQqGgadWmwF5mBNu/bEXEOFkuBTLlDqUOQV1mwIPXUOY3j5dMY9NVj2EaSNlMEbk9yAev98X8xxOmg0KuoWuYnUSJaRNogQD8zhmey4WAsCSBB9GImfy6bY7KVECkuL2KzIvqEkdDYG3r6YtozLoH5eYsYChRNzvbrH+bYLcQyVFMwlBV0qoCMTuzNc6tPW4XpEdIxHk8s9eqrCFYxACzzd+07H5YfxXIoxHlOrOf9SAxhvQydRIvbrjJV6vA6slYEBiIJAIIEmJvBHWLm3TEUDTRpkga2ZmaxhZgbXFlP5YgrZuqa0aipaBMRbblBmB1AB9cWq1GtTVVYDQADBsDYSNye0+uELQ4QUpl0ctps4+8BqGxBjaN+43xUzfDCafmBhc2BkkydM29Qeg6WxEEZ3bQhB0anJ2BB+ICYJPbax7YHVZELBJF7iCe0j2g/PEmgyGV1LBXrp06hB2mD03Bkdjg1xTgbPSZKddNaItRaRUyxAAJBbeQD0ix9sZ3h5RqcOwWFGiREESDB6De/tYzitn6+YpV7uwdGA+MmBIkSDsZmJwpqvCnHxUzLNVVWCKqKXCR8R1arAMdIMewE3GC+X4w9Cs0EnLAgAuSHRQtmUGGKi3Lfa3bHmfk13QldT0gZ0ibesfv6YblqpQixRtwSpnoQQdrevbD+lt6txQgAgtrX4kcEtp3YMGG4Pw/MdhjD+J3Spz00CHTzAXVjqJIEm3Rus47L+JKlM8nOoMlWiCBY/+JO5vEkHczh9fKiogr5eQDJZGkwwjUs+kggegjpitSvluIBqmUDAmUWOsFLj6aca2rmkaoA0FpgA9DG4nuTb0xjvDtOk9egVqBSqOCrg9nMqQCDBv90wOuN3S8NDMTVFfLgX5Wq3bt7HpePXFjNRXtla2ZIeoobTsoAjbrE7SJNu4vg9wjiBV6tUrqQAio2kRqYQuo7KCQCbn98ZPJqSQ2oamqFZJtyjfv37Y03DeI1BTeghJpjU55Qd9OoN+Ubwe4nGJeStcaVUeafJbUJkyO/vsOoscR5N9J5iT96ZIB3H16/TDKIAZ1exUKkdlk6o//Xb174prUAYKe9/YgxH199sat9gZTizIxSCbW6EQBJn3BxdpZ8VVJWWYGb9fz9NsZOtnDrLgm+sA+kxBtv8A8Ym4XmCLKSAJsewDEkdrfl8zgmfJaevmg1gbi4PeDsfr/kYr0qxOgWKuNSCO8+3+H5YE5mtddHVRESJHX2kkf5tZ4fUA5QRYXvvzwDHS0/Q43Lugeydc6FBcyWAO/o02P4ekYTjtRApK1lLadjqH3hHz3PtM4FVdQp0mvZwCYuDNjHWCYj3xHxfiAHxfFvI22tE7gify9cao2mThhZQpVTqYQZ+8Z9fcRO8b4pHgxFJgSRJGrV0HMVI6yQG79Y6YKZXOhsuA0RpG/pBPsdv8ua2epurFhDLUmlTBgnWv/bWbwQxkkQJGM2a5IDlqLVH8qG1KTa3Te9rjfEnGOFElqNRWlQOUEECRLSVJ03vHriDPUWBLoxkCWIsRtPTcknp93r11HC+Gqoq3Ymygk9dAvAsOYn8sWE3wKzfAuBVVAgVGBOoHtcnaD6406eGq5pSYKyYXWZHqREemLfBq1kIJANNJ9SVJPXb++DlPNuDyuwHf/afzx1k0NMzwvgjK6uaZP/vA+ZvH1jBrL8GapUIV2osJbWp5ip03k7jmmR0NoxaXNSSGCm9mgg/WN79e2KeezQpmV1Kwggo8CLBpBECRedpAtgym2pwwvE+EVEzemedbagPigtJJaebSLnuZ9ilVqcIFhRzoVUGNLUzM9mlIneD64AeLeJsKrFdRIUl+YEqNQJYmeQf3AgYN56gRSp1EaCjIQLzDFRBG/wB/qbiRYicccPZrI1snpMGyox/J7A3vuPTC1aGpWcLYu0bR8cQJPr2tY9cWeK1oWtMCpJ8zsYbVIIO0EfPCAq1AjlPRQo6s9ONzzWciSCQOuMo/hXFlUaHUECYPeQwUdNiSdQgjsRtQyQvzMCBJIE6usRYjp0w+FLaXhdAaARGu/baRtvEz2uW4p5IQGkaeshTCD7u5kiB0m9/zxTlM5mNPmtfl1G7Ce5vbtG1vrghxDzKekFWZC0gi5KsWC2E3gAj9LYE56sJqz94Ai1phYvEdDOLeVq8pJe66Ct5uElN+xCi23Y4kiyvEqlGsQeZdOgggQQbiPYk7HoRtivUpsdPOxlJaenc+8xifiNZHrUyZVaiFngbkm0W6T+XSThMnl18xRckkqwiY5tANz1M/TGvQWqtJkDtqGhQSYWxjTzrHYkbXt3jHFGqfdLcyMb/igqNV4GmLHrb0xNx2vCLpC3d6J5Yv5aCTH9SsQO4wvhyiGyVclmjStmEABTsCNyWMjt9MNnCRcJc00ZkIBvTF9WnmKzp9I6m0zizkuCirEszSCS3c9puTB6+2IeH0VNGqolWDM8sAZEqVEdAdQv3jvjVZPh6lWU6Ry6pA0kdGAI5raT9cEGmWzHBIDlXU6TsfvCd59D09MDMrxKpQrEK+hWsQfhi41RI26EHGnz/hgUk/1augEqOYMAbnSQRK3I+fuMZbN5IwIUtAvPvIMDoVI+ZxXgxd8L0aZqISSrByRaSQVKkSO99wfXG+4ZkaAqKa1Wm4QBQFqCGDDrPNETKxN5tvjzvhmWdqjFNJZQDvBYg9O7G56YY9YhXqIoeqqEQ4LhFsGZATAYSehiLdwY5Gzl6DX4fkq3lmiFWTNPyhsxO5idQEC56G+2M7xDIutQrsbXWxgrGqNzIPTeDtOAvhrxLUo5VqaU0Opi5dmg7QBPYXPzPTBY5s5mrSR0UmppRCTUGki1ihJ+IEQQ3thtlCfifEtFei5cuz0VqVY21mSVEQI06fnPtgXV4gCz3sSAD1FwfqI/LDs3TFHX/MPUSoXYMvl2gArqDFhNzddOyxONBwfwNm101aaqrlGCLIU32YhtwVJ6hpg2jGZNtXgBbNwkFWLoSNOmLsWmbEzZcW69Y0oIWQVECRN1033m5O3zOL3F8g5U1MwPLqUkXVAF2VZ1H8XYE4ynCOKrVJ80QgQhW3Csaikm0FeXV+3pid2T0fHgXpcQMrqkQZUgSJLAkdOoU4kq8dVq4CEadvWQWaBtO+/p3xJw7w82ZL+XqcqzCmqj47qA0G2iATuCIjvjHE1BnQQktTfSVjsSGEfXG5v/BMdx6Dm+JMqmSSAyPAuLOS29xBB9MVvELAorA8pk7xEbiOu9t4GKf/AFBmJV6LKWHx/EBBMSssfmDPvbF+mi1RT1hyiXOkgEgWYrNgSNpiMWXy4/YmFEKmZWnlldbkU4Yz94qJHvcx7dpglwrL08xXNSuxSoDyqjgiwlEkiBCi56m+5xlkzkp5YS11Uu1wIg2Fg3T2gdyer8TdCHqf6caW0DSQskyIvIJnft2GC/PiZhVyrw+GrU91ZapVYIOpVYw5F1uOnoMaHw1mQ+XLXIJIk2Jgbn1OBGV4aa1d6gquyZim7AiSd1lVBnUdIm/7YtZBaNB1ULVFE3cTJVtMx0g2iCO5vbHbC+2bBDgVcaR0gRuJ+Jje34dP1OCLcQXVpnfFLi2QpZTQ9EEowm5n+nVNui/mMUuEZ9KkEMpKzN7ze5G4nHXyk4Z5F24iA0EghvXpEfrGAud4g3n0wLxyHrKvYA9zMYj4rn/hZQTyoYE35rR+/ocGeFeHXzdQVTyUlUaqpgFipB5R3Akath64zlkdPN/FD+Q9QMIL0HpHezeYo0z6aSfpggeINUphUvykCYkFZj6DSf8AjGl/iz4GFWcxlxNUPLr+IATIjc+n+2MFResKwUoNbwmqSDLAmIFvvX9vked/q1JtPxTOGqX1roZ0ZiLTq+FjuTuo37QJwN4rUAakFeVDCRIEEFBNrQVAuOow+mj1X0qrs4pEFdMmSuom24iBt623LePcDq0lippkETpdWNMwAFYWt0n8zjn5SXlSW9J6dWQrl/iV7EToLGEgdyFmTNyQZvMtOuFppUpuq1FSGUEnUQWKsJ+GZI0++AWZzulVYghlgpPpHYkHb0xSo8YepULNBZmJjSNJLGSCoEGTFukCMM/B0upV8yo2otpv8IHLICj5TpnuPUziXhOVarXSlTBY1Pswo6yIHr0BvHvGNL4T8IV6gq66NSmrwnmMltINwNREjaekhZ3xqeCU8lw11rlHDsGph2dHKXguipz3GoFiLSB1ONSbHTz/AIlwXM5apSTM0XUrYlrgqIlQwkWjee22K+Trh6zMqaNJZyvuUlI9IaB/h9sr54Z3KmlRdCHYyz02NgJOnUBYlWWem0g4zXBv4Wgiq9Q1CXYcw0KAA0kKGBN7iRH5Y3cPplkuHcOfiFRcvRZJao1aoWEBAJ1NYknliBa56Y02a8MJlstWpK2pGo5mGKxpbR5gXckr9mY9vXB6t4KFGkFyNWpTqsYOupPKGmSCNJ1ACYHbthMr4PrVaT083WDkBjTqUjDDUhQh6ZWCIZhYnfDjjZ2nkNbPs1MmEABCQJ+9TUEj0mmD8z6Y3dLiBUpUJDCoXTtILm4v3Tp3nGb4l4QqprUmQjAAERqMT+YWLfiXvi9l8vVVlDaSEqHyyTNtU1OtwOuxtjnqxbFOPZ/UzUwbB3kTMiW0gxtAE/IYzdDidPVWOwFNgpEmNQ26dNe/tbozxalZFaoUdaTOQKxOrzGiSBsFkD4d+k4FcMzwakzEopJhhMQekA9I1QO/tiu9mR7DS/hzlkMio5PctEHoQBT6G8euCg8EZJlClE1Ddyxl+4ZtyPQiMGhlwPvofYr+98J5Q9P/AJKcd5hjOhsJoeEMlRKhKFLUtlZdybmWM777zjJZvxK+SpmvTy+XOnMMieZTI030vphzpJYGTF741PjCrVpZZq1EqKlEiovwkHSbggdCDH/GPH/FPis5vQqArTk1WW16rsTHqFk+848vy+UzmunbGS4/kK8XeMamczL1KihFICrTQnSqqNhI6kk7bnH0RwvNIaFJlsDTRllZiVB3Nx748S8H/wAOv58tVquUp0nVSoHNUMSygzAjlk3+LHqHHPFC5FVU0SaaqoQhtwAFZSDsVsRvI97d8NSeVc79BP8AEDJqbKf9YQQbdgSPYEY8m4lwZ8mjaiSjkAHb1Ox/2tj1DiHiytn8smYFMLRp1PiN+c6k0IbWFpPcDaYxnvHOmrRFPaCGEX9J/wA9ceLLLx+XXqu05x/T0jwNxZK+SoVqYCv5IRiv4khWAHT4QY9sZnxR4OTL1WzaOGFap9oPwM0kmezH6G3W0X8HOF1ly9Xn0U/MEMU1idI1EXA7Y1/ivg9WrlKqITV1LAGhUkyOpeLROPXnjM/j04y6yec5zPouqGEkgC+4kftihnvEYy61KDAaRzoRuZu1P5kiD6nEec4DxCmiqco7MzsBpAMIBKkuhIB337Ybx7wdWZ6hkMadOmbggvrMKQDcQZF+xx4MPgu/7R6LnPSGnxG06hJvv3xRzee8wG/KO3Ujcfpj0en4W4QFA/lmZhE89YSdj/3I3vgf/EPN5Y5FKIpCgKQLUBMXEB1UAXDSJ6zB6Y9M/wCfXLl/J6aAcT/6TwunIVqqIEWYk1GMkeoBnvZcYXO8fzlc6nzD3iQoVR8go6euMZmPEdbM1qbV3L6AqCfwgR9TuT1ODVXjGhbAGDEYvmuW5MVhPsWVWeWqM9Q93Ysfq2Is1xL+UYVE36r+Jd4P64rrxY1DoppUd2MKiqSSfQR74ky3BGGcy9DPL5XmOpIJHwG4WRIkkaPQ44Y4ZW7rdsj13JZSnWoo1VFlkW0RbcWAgGDfBqnmdIhWgbAXt8pjFqlwykdyfTbte8DEjcMpCZJX5z87Xx9OXGTTzhrVdQhzqGPDf4rZs0c+6pI+CojAkRKrJFhfUu/vj6GzPDaYAPLzEARO5+e2PIv42eGlfMZVaYJrVFZAqySYYRA3vqxjPLGwze3nnC+I1LsHaWENzHmHYwbiw39MFKlZGWGhJ2MDft6zgfQ4RmKVfyTl6vmQD5ZRtWnuFidsOOqrUp0qKs7GoFjY6zIVI72b6Y8eWO66h/8AJNXqCjTEu76FX1PqdgN/SMbzwt/BJ9PmZmqabzZaaeYAP6mkCfQT740Hg/wF5GcydV6MRlXNbmJiuYHNMwYdrLA5fru1qAnQqkmOr6AY3+vtj1YYccudvLHj+HrofsuI1lPYqdP5P+2LNHwxm6ZCpnC5H3WoBp6n70xM+t8armZgpoot92ZbDqY63/bEeZbQY0obEyDci9wRafljU+PEeVPo591Fp+Q2+ZH5Yl/majiQ0zuJAI9DJOKfC+MGvq+yflgE6miNwRAEjFqlSZCGOsBu0wR6kXjYxjpwyh/lzuwIi8hJP1nEMSbn3bTJj5m2LOYQk6pJBFtMn9/2xMuXpkKYZibGCCR8v741tBuYpIDYhvUqB/fCpw4EBiok2U2HzsAMEHyBW99J3L0xb3g/thq0qZHx36WIH1iTg3Eo53h6VKWmpTpOqmQjqrgHvAkDfFPL8By1KTSo0qZi+mkq/KQo3wRahJIFRD2K80ehH5Rjigp7hn2EXUbbQGv7YuEJVMvBuUPuAPyAww5cdTT/ADw9lpsJ/MNEfL/bFbL1FSbz6T+xn9MZ5SDiWRV0amYh1ZT6ArBN4748e8IeDBVSlXcFga/laF/AlOWfeeZpEjYj6e2DM6zLBVjbUv8Aab/LDSkHUAgidgQLiCBa2MZY+V5al0z3gngBy2RpU3QpUIao6NaCzTFz0ED5YOVOE0KtPTWFN1sSphxIMgxN/bF3L0FInWCw7tb6E4uUHgQyJ7qRH0N8NvGgwXjLwsK1KnSydMJrqqHZKYpIqBSS5AgNBAA6zGMZ/wDbrNwv8zUCg+aT5UcmmmWpiSBIZ+WIMRffHrvGKakHypDX7iD+kYgyrOFAqBZ9Zn8jjN+KZctTKzhnf4btTpcOpBqshgWgmCpZidPLBNh1m5PS2DGd46wfy6K6xY7SD8onFpkVX1KiKx6gETO/SfpifNVysQSJ6QR9MbmOmbQ6lxCqymMusfemeuxvcfIxi1TyNcgEU6TD0b/cjCpXKNqWdo5h07d8SNn9Z5oT1Egn9xh1QiGbqJysAsfdJkeg9vbHn3jrwdW4jVLLURKQphVBUtpqBj+ECzAiW/KMehV6CP8A9w/OT+owxoVYVmt1DCfpAOGyVMD4W/gNTpNTqZl3qusMaYUCnqBJ0nVzMu34euC2Q/hzTocSObaqqIKhdaK0iAOUgCZgXOqwxrEzbAEqxEdzf6HC0MyzNzHV6FgPzkYzcN9mVU4mGN6bqLg9DI7TGAvHfBlPPeWa9R9VNtQKqvWJWSTYwL40WbUE3n2BH6gnE+WYEqsae5t/hxrU0NqlbNEMoRSpJ2kw39ImYxV43xmrRltAED4HIMTAiRIMX29b4065WhNyhI2ki2FqCkbShn1GMWkI4fUBpJoqgcuzCwPXfeP8jA7PeHlrZ6hmnKMKFN0VUQxrc3qEzsF6d7zgpmuGKL0wAfTbD8srQQRpneP7NP5Y1ZLFsLHh6j/PHN6hPk+VpIEDmBnvsCN8ZnifgxVzlTOpURCa9JxCkjSKTK8+pqPJJ7TjejI2uUHusH6yR9MVquXKm5Ur10nV+WLxlW6p8N4SzCXr1HmxCWg/t7ADBjKZEUfj1PtBbn02uBaY+WKhZVBKGfSIJPy3xHSzJa53PQ6p+gw+No2u5qjTPMFAIkFdtW0x6/TfFaUJI0QIEQQLyZMmJERb3xHVCkX0j1CsY/M4gAjZp+o/InDMVtfy1d15ULBRsQqkD6AYdVqOV5qxn8IXTb3HXFUZqoTdgB3/AP5wlaoQeZlYdQCP13/XF48raY5mwmCI2ZTM9L2H5HDK9YgSminI3lt/WCLeuIFzCqdSk+0z+ww2pnWPxQ095t9Dh0l3J53YM7H2bUPzb9sR5umzVJUAqOpBUg9jp6eww3zKZWNSKR2Dj8zOJKGaUL/ruP6Yn89sZ/MRxJA0k77sCY+eofriNqIAhlQ/1f7yPyxD/PiTcmeukE/KdsQvcjmkfIH+2NaBfNHYfQYemcYdSfe8e2K+rHasa4S1Vz7EQdv874hWqQZGIw2O1YknObO3+fpjhm2H/A/tiuX6YWcSSNXJwhcnDC2O14CetUggjf3w9s053JPuZxBrx2vDwEozDjYn6nCPWY7mcR+ZhST2ODhHCq3fCCo0zJnDPMwnmYSkNVpmT9ccajdTiPXhPMxBJqOFV2GxI9rYj83CeZiSdqrHdj9cMJPfDPMx3mYUcpPfD1qsLg4h8zHeZgSRmJMkmcIGPfDNeOL4kcSe+GnDdWE1YEdGOIw2cLr9MSdGOIw3VjicSLGOK4SfTCH2OJOjHEYQ+2EM9sCO047ThsnthJxJaws4iLxjhUBw7ScvO8YjAwzzBhfMGDaS6zhpOGioPXHeYPXFtJCx7n64aQcM144VPTES47HCr6DDlqDrHyGIELeuO1H1+uHl09fpiJj2P5YiUjCRhpY98dOLYOjHRhmrHTiKSMdHriMYXTi2DycJhIx2FHYQYTCRgR2EnCThcSdqwmrHYQ4tp047V/kYScdqxbJS5w0thQ2E1Yk7CXx046cSIffHY6cdOBOjHGcKDOGlsS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MSERUUEhQVFRUWFxwZGBcYFx0YHBgYHhkaHRkXHB0ZHCYfHB8jHBkYIC8gIycpLCwtHB4xNTAqNSYrLCoBCQoKDgwOGg8PGiwcHyQsKSwsKSwpLCksKSwpKSwsKSwsLCkpLCwpLCwsLCkpLCwsLCkpLCkpLCwsLCksLCwsLP/AABEIAK8BIAMBIgACEQEDEQH/xAAcAAABBQEBAQAAAAAAAAAAAAAFAQIDBAYABwj/xABAEAACAQIEBAQDBgUDAwMFAAABAhEDIQAEEjEFIkFRBhNhcTKBkSNCUqGxwQcUYtHwM+HxFUNyJIKSFhdTovL/xAAZAQEBAQEBAQAAAAAAAAAAAAABAAIDBAX/xAAjEQEBAAICAgICAwEAAAAAAAAAAQIRITESQQNRYXETIoEE/9oADAMBAAIRAxEAPwDP5vP0/LHlUtAdGRmDEgrAYC52MGzAkWucX+H8Y8jLqaYVkdbAABdYPNYXJMEQJ+WBWWypNN2jQylUMNtZp1XvuN/2w3I+KCaIVcvSBAKh4I0iZ7fFfv74zGU1bJPViFIUlxpqmyx2UXIkiAZHtvillsuTSdiWZqbM2i+jSRE/KAJPcCcJwmmrvoq1ilPSzHqTC8qqp+JiSBHaT0w8Z2mlJzVplgpUKdcRdiVMCWJ1d9gOgAwaW1LJcJrvTqVOVVFyptJIkFe1h+W22DGU42+UWlTqLqDrKFzYoQRbSDG+sHt6nEXDuHVawcKxlAlNaQlfMdjCzqsyjqJ2AHfEvHeBZgqEZddRUk6GkjUk6CDYRpG3YjsMKT8Udhl6CorrVQFi6uAG1NqE6jqb47gDcDpgFleP1xAqhHlWlmpCWkKQGkAsLRPrvE4hp5tS6BnpzAC+YzkqNtPLZQIMQQb4taZ1F4beWTSpBtqBXYWmBPNI74YAmhRXUdClCxBAhiZJixU7SLT/AL4dw7iFWnVRalNlTzJMqTLqCLFr2tMHoMWOE5dDT5V2qEo4aHCg7SLXESYm3yxPWz9CrmDRdaiwG0gVCUDlFuARuee5740nPmCXfUzAmnLoQLvYiLwCQRBEWHvjbcA8crlMgqKgZxVfUvdGQkMO/Nbfp6jGUfIliWYkm1zfYR+mJ8nwc1GCrqYnoP1/32GG47Z8tVNwnj9REZdLtNVXJFRlDaUYAGxldRXfcIJmcBjl2Zwq63dyWgBmLaVux0yYC6tp3M2xqH8O1FoAjy9BeXYVBr0iVempHIAwmST2+SZXiJpGpUo0DTBVyXKBouBAMwiqt7RJKW6459NftPxDw09HK0RrXSql0oLGo1SCak76mH4ZI6TaDDw7M5bMuA9GsuoMSUlKlR1RfPUxcKLt0EBhEkY7iXGjIDhgaS+UNDiagI+2QubEknp0FtsDsnxOrl6glVBZYFWodZpCoCJLMC+jTyxtBBsb4tnhPxDw/QKVmoiqtHTNO9NjKaNSsPiAOoQRO49sWuKeFgMiDVeoKiUvNKFdOlWLAIQYuFWx9998BaVVqT6UdghMN5bDSZWWsJUzb/47C2CniTOVc1Soh3J5SrEc2tZkEkGJ9O84ZVQPgufp0qjVEHMEK2MQDBiDvBAv64L8azLrSDeYxLrDFYCjVJgDYA7dyQIucAuG5ECoo8x6g1hbJzLeI0kz0FuoxouLZYZZ1AqVamusjmWhYLwCAOUSdiQevpiTsnkzWaSzIaKEBmUa6o0kNUlv6SRO8FSNpxa4S6LRZEVHVeYSeoJA1QJaYO4gR9RvGOI65FNSall5TJcETf2Ki/QY7hKUPMRCJY05KliNTTyq0EAXJMDf9SaVrWcO4AauWHmKV84c76tWpjc2Njci5sIwHzLMtVaWVVYSZJaZAJvB5NyQs/02M417uDSpZZKy02DBYp8zEq01IkSIEiT1FrQcA85xZE4k2Zc0xUVlUoFkuuqNS+vNtF9IM9Mat4OlTivFDmqS0QUlBCLYWAXUSR/Ve3pir4gfL5jy2DGn/LiklSOQsx+JBZpFMXMKRcb74lr8JpZrN1CappI7Mkpp+1aYgSII3uN4Ed8Z/wAb8OqZPMnVrqLUAbVqj4iLEfiBG49d8XPoNVS8Q05ellSEU0rhlsTEiCDutxBE/LGZ8WZ9f5SnC8zPEgg6QuqSSOhj9e2BOSz7tppjUoY3VoaTuY6kkCxP54N8R4FQcKRqWoik6QSbqbgTFzcz62gYZQylTOL5SMobWFKqVO63kEQb3N5A0+uNz/DxAzEMQDciUJALCIMiNI57ix9t8qmRU0UZda6ydQEgaQIeT23/ADjbGw8GMlChVzFJApUhZYmGhWJKm4EWAFuo3JOOdaifivEa1FYpuVVKnlwRrF2JpuCvN9wqBER6gzl8xnGrDWz3Ya9JOxMaiB0vA/XEPFWq5mo6hW8pOV3VDCxszSCVg3Pa5jD+D8CAptXqll0sLGzAahJMCQItsVntN7pdjXhjgGtnNeo2mdQkRreQCpIIEAHcegFzi9xPMUQGp+SNRTS3l2YqASXXSLaYm2+zdCLacdoZZECSxKKSBzGI5RJMBgLf0ztjGrmG+NQoPMGqO9+ZpLKp6qpWwgi/cYtlpK3iBmyZyzrqbSEpEvp0qqLMgmT8JsL394yXFs2rCmnlsmhVlIA7ksbQfceny0HhXKN5jVmqE0i7UvMUKdRMrZSdQLKYEAyYG5xF46B5SKZpurNT0AKVCX0mZ1SDFiOvQRhxFLxvjTZunlPIB8x6n2yIN2FtK9WF5G/1EYq0MhWdaaorVSS4FJQVAZWKszwCRfr9T1xDV4k1Sqg8k0mspkSC03KbGZ6WM3740HAvFNamrItMOyFxNRtKlpJ1COZjJ2698UF5EOLcApZPLpUrMgdtMURLayNw9SbgCbqvKYieoX+eohQVdWkn46ayjWEwRckWGo9D2vBxLM+ZU/8AU+aWOklnYcoBJ0oQvKpm4kTY4g4flUqQiLUrosO6AqoIFiWYcxUSLACb27m+TprEzNTyRVqIKhp03dxV5e0soTm5WtqLTdj+HGVFV3L06E5aoSKoSoxYgKTMtuAwPUXBG25uZ+uagOqnVZaXLq8yyKSGhpEx00kHbfAjOVAcvUqKWp1KYIZzzM4JUeUXm6gNIN7WIHTQ2EL5TlGcMKoN9gGktHf8979BhMhxQLTMGSPjD8qm55IUc03N8VK+eQlRLBZEQI1XPoLX6DFviPBqdEa6XmVqFZ2VaseWNSzqQ2LbMDFp+WFaXeFldYVaRWmTOqSFBM7yQQCbAH+2GcT8OVaOZp5giaVRgQQZ0ggAarWnoeuG8Gq/ZqGpr5ZBseaQfxAQW2kdica6jx6nWV15piIKz2C3FvXGoyDmpa1zhuSzTqzfGBYWJGoTJUkEGLCRhZwQyWQeEqMv2ReCxhQQLsATfaRbrbe2NViDOR4kxymaNQamzDIiwoCU9KtJ0j4ERSPywLo1qubp0suqABajsNDSpEgKHYgQeUdb9Rgzn87SGXzVHKIWE6yrqRpTVTCnU94uQFHNJb0wM4fxPL5fI1BqJquSQFEaGB5SCp1RpDHUZHMO4xxdUHHM3X0hKtOqQrCl5SIgVXFPSrA6urGTEAkDsMDqeSy5rU6TCCxVa7EyFdQrF1Nx0dYn5RvezubGZoUqpbRX1uVfUZqquosHkS5AMq2nYwBGJeFcIGa1BUNUGCztTJSkTJLA8rWQGBeSBsMWkPZCrk8wCKGXRuZYBAHOVl6gbqyjSeoNwMAOIUlFRUdBQADjWgmSRyAC6jlEzMmSbWAEcOzhytUBVYrSLLKQtgTO86ZudjcEDbG1y/FqFemMtnKaUKjbm6GNPIWYqIYgzBtfcExg39tdsUuWqInnHS4D/GrHcEXIFoJJv/fEuZrefl6kBoCO6BmCwi87wLmxEgTuD6YMcM4ZUpZioFrVfKI0q+hgHdHEUm1Lpm3/AJDuL4fkeHLmatZK+lXMmA8SJMkRdhFrbSfQ40zoOFVRo0qqRqQFVnzBqWBa52aRuL98A+P0hTqK6k2iAeU6wxIvPygz0xo6SU6uZRkqMKSkrSpjdBcEm8czbi5IJPTFjg60kzVWo4DtoOouBpXSeZlGy2I+K/L6xh9BTp5sJlhUoUNDqo82qXGpWa4CiOUAExfqCROIuG1CyHMZynSqooCDXclXLaqoH32CqRJ2BgQcWKgJzKLTVNHmgwwZRWFnfUSIIXSBBHUbYt+J8zRTMhyoIDBhHvLKyE3i6wbdIOMtB6UvM+2qMWo6YpUxpQ+WSuidwCFAF4PLvuML4YFLMUswldm1oo8tH5QOZVAXXLFizbTCxteMXctWqrTQ+SxXlFNZUGH/ABJHwiJAtuZtjR+KlWjQWvUoLVdCZVlkFWQjVBkWNwbwD88ag9MI3g5nT+Zyz+ZTXlddaq9PmGoQwMXn9sVvE2bajVKKGUOIu0ypEEDoSI3H+2L2c8SjMLlQAtN0QUncLGpZEaVU81hMWG+wOLfizLUK2WpPTUfZp5ZNOQGdWWSZN9WomSZBJ7RjPajKrC05U7iwf0JYn6yJxePEnpZYU1JIYszRswYG30IHvGH8A4ZUrlqaEogPMzsLLe0RzGAfocaLN5ejROhtw6+WweAtgdRPSLbXj/xxmxpn+BeaFapRqVdQX4QmpWIlRrF5BWbbGLg3xcqZhDRqLRfV5YClnNyCotABEhte1hI/CcTcJ4uorSxKgHeB8JADNaDEAGbgTsLyJ4rxcKKmgBjU5iwiHiorCR3Xmv6/TKGszwupVZ3B0inl6YZUAspAdi56GUnvAAwKzNY1byKaA2WBfSYaZuCbwADfVOGUeMlE12da6aHLKRGksIFzqaegH4bjfC5AAjXXK6a6EoWWDJMFrHlNmgiR7E2UJUsx5VBkvp5WlfhkOGRioWFlbSeoO9saHjHE2osfKfUzHSC5AgRI+GL8wHw9NhvjNVuFNmQppEKo1QwIYkQxa19Qmmb9AJ5uq1OC/aOlNypU31u2lh5atqYxP3gNXt3wzhIODLrrea1aHop5iSLu41NBE7zFxb9MBa9eqqFlhdZcmTaZ6CdzP5YKHKKtRgGLPTVbC4DSNQtAAF8QvkOWm0IwIiQoMdwS5MkdTGGM1UoMKgAIMKADN2LHeZPaL++CWRrGilbQjsXUU7KZkmQFgz93sfyxTziIGgOzj0gdDGxFrXsMWeF5DTVpVHJ1ATTkk3mxnqJgAbX6b4PaG+C+JKNPKvTagV1p5QV9Q1E62Ll951EAx8rzgJQ4MDUVnb7IMFKGKlRnYXsV20n70xExiydBaprDNJ0lJUyQTbU0wBJuog+uLHBs7UXVQppoR2BZgutiCukKI3tBmJEeoxuVCVOlQpjQMohp5doL1GZlRm+85KnTJgxcwu1xi74ey2Qqu7VMvSILKCizpDPaad4NhGsaT7TeBuL5Vw1BzqjWorMXUVHMaJFwygLOlunQ4Ftm2SnQrulIK5IZEJlCJOsG3LsYAIu29odlouMeBqKMUy1F1pqQBpcs2sgfYw8wJmGI36xbFbLcNoZdFSutQtVJ0AlaTUxq3c6iGl0E64Gm46gVcl4lJpKug61qai9OsOZLBhpFiTpU3O87HFqvnEqKFvUqMx56khklpEPswIN9QsQT1wzlngJqcDq+UayhSgMMVZWKGSBqEyoJBiRGIM7WNZklVREmBqdgBsqDmERzMdpY4L8a4XTpVdCeYpgag+k+qlWpmGUiDPrinXyYGzhpG4B+lxONa2z0hr8UYUCAJqlgXYhjC0yPLSnJvJ5ifQYIeJHo+brpOr+YizCAhOXmm/xk05kQImwkTDkeHBy+pwgVC2o+kACOtyMWuH+FMsM1T86rTWlUGulT1CXp8pCMW+Fj1EkxYR0xZpqbsV+DcAD0zXZpqKvmBYjRD6SSpUlg4ZWJMC5G2N41eoy+Wj02qKUNIsrU0cqPtBKnSdojYjFPj1Y5Gpqpw1HQQQPjDNOliNmAcKsDmA6EGRk+IeO6rLpfSCOY0wDqpuSxambxy2t10rg210fx7MavMbVDpUAfljmI+GR1Fuu4nrgTlc+wqqUMuPxywNoIYt0iRjuKcZWqoklqiE6wSQuonUSBYmZJtaScUMrn6zu7FxH3tQAnpbqTtadp64LYGz4Pxp6aKlb7alE7E6BebCSygkmBeNibDElfgNPM0vNy1dYDB1Ek6CpkFSBPyJESRhPDHkV6T+WXrVgIKhlVg0CSlMQGXrLGY3E2xB4ayTZOsSzaarluSAmtI+8CL+8SO98Prhr9sVksizNu6KjMvLqliSBqkRGxPptglneJCjVCM1RlC3LXkgcugzAAiCT64I+IMiKL+WrK5POUMyjsSVFh6yPl3xkc9RcsVfUGUkktUDGGuIG4E/LFeIz7G+CakD1qoDB0Io6oCliblL6YGkAmRtE93NnECK6Kj9S7jeoDMx0gfQn63PCdEVB9pWWhTo6XO8hJJOmQwhiYvJHLAMjFfxFWpu4dVEO7stDQVKCYVGA3kaS3WTvOM+itZTjYqVWqO4VVrCsVW4Jb41XqbKbHqemNDxbjZqZRahPNUFlJj77KD8NiSNvUfPO8F4XSTLMaxV6msBRI0CQra4IlrcgMwNUgTfAXixUstEVFiOS40qpAJUkddX++KXXJBM6oFdotpqSDaFm8bRExcdIwaz+dqqmg/AYgjbXy6iLxzFQPlgfWyOoABlJ6wbj3ntbCvUfylpPbTsOkEbet8Vu+QvcOz9VkNOmuozPQTF7H6bb9sdWy1bNOIIBRRKmRrbpBMXk9TIE73xRy+e0CRtYm8Ena3bfF7h2fU1w3MAADOq+wEiNrE/5fGdkxeFOPMNcOhBksqStlkcwa0yN7XvJOIXRQqNyuy1gp5plSCdR+Vj0Gkzg5W4oyVPKoA12LtqRdRLCygqUueQTNxBEgxgRxXPmnpFKmaDMWRwyX0t6kbWiYmJBkYrEJZ3w9SqhilKXUwTTY+XTFjAcCHm2wIOrfaSD+EvMpABz5fKA1OXCmARZo0iABt88XMlw9aOWRKov8ZdQTVd7llAjWQdWkkwtwTFjiLKcQ8mmyoy1C0gBmllvJG8Axvv1tjXS0r+HeHLTrDyxUp16KlI166NSpeS15CNTvb9sO4fSSsK9F3MLVIcqeeq2rlJn4aajQNIudPQC8WdrRWptTjU6w0/aLAhlaxAsCQRyx1AwGTMNQzTSKpZr6SNx73vYxM9PfGaT80wNdiZkU5EbSdyZvETtbbEYygnboItcW7+v54j4oiqZKlXZNMmQSSVF77T/xi7UXtYj88bxc8leo4ImebcooIUACFPoD2HbpiWmIk/iJPoJiTffYdf1xHUJiBsJP1iY9CMOI+Y7YoCikB/5Wgi1httiJ+MVkzVIIRr0wH6qoDbG9wsgHcamvfD3qbeuKGYq/+opsLx/Zp6YbowTr1EdlQxT0ldbn8WoRKmYSx7nmk9safI5BK9DXUKDyvMVXBhQqNCkGwJM/qMZVq8jbmMCCs21Ab7HvYyPliThfiuo6JlW06aJqfZsoaSXnUQR/UfYj1wztTpcyoNOrqKa1MllJM3g2Ynr29ZtgvlsuHVmWmCAxB1tGm0gWa5jpgTTIFhEzsCPfb/OuJqbaWDCJEEGxgjYwZFsb0ztLUpXvYi0RER09MctHtfDnqFrnVMDUT1bq1hYHf64kp5djsPnjQFuHcLZ1IpqjgqGqIX0mdTBUE7bEsZELMb4j4rwxXqLmKa0HLBnQKShZ0BDlNAltBBiSPhIEg4ouARz1HsZIVomJEbz1N8EeE5QUqvm0k/0gdLmdAMjUFmBcEiP9sc8o3KB8VSuqg1Q8aSUpupKNMatKtJBZh0IsB0w3hPhJhl0q1K0NVWQmhdJkkFWBG5ta3vfG1zNYuGzHnUqjLThqTygBgqEB3bmaxO+kbHGYzHidPKVa9Ik0wKmiZ1n8KlSDsNt4mx6nBY/gfDw2ZqLMhSFBYwEXU1wCRA9D9cbetwzh5otpq6EWEdiIZWgmDII1N6T02sMY1s3RGcr1ACKbJqCqOZXOjlcHl0gkmZPvfBLLVzmlVaDTclwSFvMC4sFuJBi8fI2lpMwcoKlXKE2IC1GGmVkEqiz3G5AEiwwX47/ED+byxp1cuEdIZHDmUdSLggSJvMHbvjLZrgNdFJKloMQpmD2sf2xVyuUZNQemWBBi5TS3ctBBibg7g4zzs/hPkKgFIFpPOxMG5Ji59NgO9/lHnnNYatBKrKq4MkzeJ62sYJj64Z/LrJAOnSzN8W/wQIiwv/xixR4k9JQKWqqmoNH3A0SrKD1WLg/ngl2qt8AylMCuubVxqVRadZ51NNFhYBZgPiMG1rE4uf8ASnV6dUpVGX5Q1SCF0zAVdQJ1Tba5ae+JMr48pLzOqlzLP5ik6ogKiEEgQCfiG5PqcUvHvj988op0h5VFXUwTz1Oi6o2H9KzHU7Rr0UPHeMUjUZlUmiSIEaZNxBixjUZPt74FZ3J0/MfSrC91HMI5SCGPQz17jA6rXPlhdxHWfpHywQ4FxY0qqsSSC2ll7jcGfQxHtv351GPltHOlzBba5MdQJtPTtBxDTrQDrAkx3t2I1dN++LeazCpXZqZlSSeYmWBvB7bbjtiIfaJqY6dJ0jqT1P8Az7YdJCEva/b1iCZjttE/TFpAVpgwFJO2mDsQSPe9jiYPSqLCLDgKAQNoXmm3UyZ9x2xSq1ArCSRy7iWhhO3bpf6YNIRylerScPl3ZVBg8w9GaNQiDi94l4jSq05qAPWYgIxLKyq1gSDCvpncWuewxTybhMuKqhZMq+oDSxH3R1G1z+mIeNVqv8uA9DT5p5XVySukgww0ys2N42xpCnhCpVSuPN1BFMO+mA7VSFUMxvIGoi4A0qN2MnuJ8JFYefw4yoYLU1GUKabAVHGqRqEr8+gwH8PZ6pRXRX06WVVYnu3MnmA2kqSA3TrBIOPTMplqBy7aKZQrA8sM1hIC2DQQZJkbTjSecZ7gD5fLsFJZkqFpCsF1mJVZMkWBB66ZI6YDtmS9Wkz0ytRVDLFzvImTbYgg9iMegcdKCpZVSYnUJIiVjTcmGG4PUbxjzXN06bV6hFQqGNtHa+n4ha/L3t64zki8bUlUN7II9YYX/X6YtaWmCCD/AJ+2KvEnNRqYVTLhABNuaIPYSYxpDl1LFWp6SdMc0TvMSb3EY1h0zlATzQqncuIC7QBJJJEX6RfriKnRLkwehNz0A7/oMWsxlgXrAAjSBEfigT17n6kemJqeSca0RZKsdZAI03C3N+p6TuD75OgxntF7G1vniiQf5qmCLG47bH6xjR0uEN1ggAksBuL3E+xxfpcJoOVJVgy/eBuG27db+8YYgfN5CQixZnA7dD+4xb/6ZpaSgDRuQAY7Tvg//wBIM04d2VH1FdUW0sLG0GSMFVo01HIug7GTJJPrv/hx1jPixi5JYMLvvAAmMTKIELP02xsHyQJCk0xeBuDP/uA7gzB+eIq/DPs1NjqNjqBiSTsCOk4vJeDNvVOkKfrfDkqjYNINiJifckemDv8A9NO11Avawv1tE72wOPDmpkgj6ytub09MNo8ajy4lSopxuRvqZjyqsmAF6+psN7Lmc2QhpODSOpS6QCsBZL6ugW/QyTN8Dlzhp1AwU+ZScFSfh76TFpkgzP64qcWd69Qk8sXJnULmySegnSJ6Y43JucL/AALMjmCDUxJZixLajpgbABQpOsEfeC+uO4tw8jLVWp+UGQ7lVIEdWJWzGCAT/fA2mmkdAd9I+drepP5YrcbzlUZY6GYAsAxBIm0ENPQnptYYZQMeC/D6vlXzLtqL3qEKCAJ233tNtoGCXnZajTcUatUVG/8AxyB0kG24gDe0D2wD4UQuVpEGZWTDn4pKklWMdB06DFpqJPOSD1MdLgSDOxxqRWoaaVXc6SwLEsA8czD3JJJnab4s0PFdegzq2gSIshmekjWJkjv63sMV8zrdVprUdhMhRsCewBEm28ftgvwvKaVBq0GeGg1dGprEAhgSWJA/DJiMFUZPMsyvVWAxdUZhfcyDG4A1aRv1G98WeJBV1pZldQVj7pmdMESLyNh8hGLeUy9Fs1URp8tlBQqGgadWmwF5mBNu/bEXEOFkuBTLlDqUOQV1mwIPXUOY3j5dMY9NVj2EaSNlMEbk9yAev98X8xxOmg0KuoWuYnUSJaRNogQD8zhmey4WAsCSBB9GImfy6bY7KVECkuL2KzIvqEkdDYG3r6YtozLoH5eYsYChRNzvbrH+bYLcQyVFMwlBV0qoCMTuzNc6tPW4XpEdIxHk8s9eqrCFYxACzzd+07H5YfxXIoxHlOrOf9SAxhvQydRIvbrjJV6vA6slYEBiIJAIIEmJvBHWLm3TEUDTRpkga2ZmaxhZgbXFlP5YgrZuqa0aipaBMRbblBmB1AB9cWq1GtTVVYDQADBsDYSNye0+uELQ4QUpl0ctps4+8BqGxBjaN+43xUzfDCafmBhc2BkkydM29Qeg6WxEEZ3bQhB0anJ2BB+ICYJPbax7YHVZELBJF7iCe0j2g/PEmgyGV1LBXrp06hB2mD03Bkdjg1xTgbPSZKddNaItRaRUyxAAJBbeQD0ix9sZ3h5RqcOwWFGiREESDB6De/tYzitn6+YpV7uwdGA+MmBIkSDsZmJwpqvCnHxUzLNVVWCKqKXCR8R1arAMdIMewE3GC+X4w9Cs0EnLAgAuSHRQtmUGGKi3Lfa3bHmfk13QldT0gZ0ibesfv6YblqpQixRtwSpnoQQdrevbD+lt6txQgAgtrX4kcEtp3YMGG4Pw/MdhjD+J3Spz00CHTzAXVjqJIEm3Rus47L+JKlM8nOoMlWiCBY/+JO5vEkHczh9fKiogr5eQDJZGkwwjUs+kggegjpitSvluIBqmUDAmUWOsFLj6aca2rmkaoA0FpgA9DG4nuTb0xjvDtOk9egVqBSqOCrg9nMqQCDBv90wOuN3S8NDMTVFfLgX5Wq3bt7HpePXFjNRXtla2ZIeoobTsoAjbrE7SJNu4vg9wjiBV6tUrqQAio2kRqYQuo7KCQCbn98ZPJqSQ2oamqFZJtyjfv37Y03DeI1BTeghJpjU55Qd9OoN+Ubwe4nGJeStcaVUeafJbUJkyO/vsOoscR5N9J5iT96ZIB3H16/TDKIAZ1exUKkdlk6o//Xb174prUAYKe9/YgxH199sat9gZTizIxSCbW6EQBJn3BxdpZ8VVJWWYGb9fz9NsZOtnDrLgm+sA+kxBtv8A8Ym4XmCLKSAJsewDEkdrfl8zgmfJaevmg1gbi4PeDsfr/kYr0qxOgWKuNSCO8+3+H5YE5mtddHVRESJHX2kkf5tZ4fUA5QRYXvvzwDHS0/Q43Lugeydc6FBcyWAO/o02P4ekYTjtRApK1lLadjqH3hHz3PtM4FVdQp0mvZwCYuDNjHWCYj3xHxfiAHxfFvI22tE7gify9cao2mThhZQpVTqYQZ+8Z9fcRO8b4pHgxFJgSRJGrV0HMVI6yQG79Y6YKZXOhsuA0RpG/pBPsdv8ua2epurFhDLUmlTBgnWv/bWbwQxkkQJGM2a5IDlqLVH8qG1KTa3Te9rjfEnGOFElqNRWlQOUEECRLSVJ03vHriDPUWBLoxkCWIsRtPTcknp93r11HC+Gqoq3Ymygk9dAvAsOYn8sWE3wKzfAuBVVAgVGBOoHtcnaD6406eGq5pSYKyYXWZHqREemLfBq1kIJANNJ9SVJPXb++DlPNuDyuwHf/afzx1k0NMzwvgjK6uaZP/vA+ZvH1jBrL8GapUIV2osJbWp5ip03k7jmmR0NoxaXNSSGCm9mgg/WN79e2KeezQpmV1Kwggo8CLBpBECRedpAtgym2pwwvE+EVEzemedbagPigtJJaebSLnuZ9ilVqcIFhRzoVUGNLUzM9mlIneD64AeLeJsKrFdRIUl+YEqNQJYmeQf3AgYN56gRSp1EaCjIQLzDFRBG/wB/qbiRYicccPZrI1snpMGyox/J7A3vuPTC1aGpWcLYu0bR8cQJPr2tY9cWeK1oWtMCpJ8zsYbVIIO0EfPCAq1AjlPRQo6s9ONzzWciSCQOuMo/hXFlUaHUECYPeQwUdNiSdQgjsRtQyQvzMCBJIE6usRYjp0w+FLaXhdAaARGu/baRtvEz2uW4p5IQGkaeshTCD7u5kiB0m9/zxTlM5mNPmtfl1G7Ce5vbtG1vrghxDzKekFWZC0gi5KsWC2E3gAj9LYE56sJqz94Ai1phYvEdDOLeVq8pJe66Ct5uElN+xCi23Y4kiyvEqlGsQeZdOgggQQbiPYk7HoRtivUpsdPOxlJaenc+8xifiNZHrUyZVaiFngbkm0W6T+XSThMnl18xRckkqwiY5tANz1M/TGvQWqtJkDtqGhQSYWxjTzrHYkbXt3jHFGqfdLcyMb/igqNV4GmLHrb0xNx2vCLpC3d6J5Yv5aCTH9SsQO4wvhyiGyVclmjStmEABTsCNyWMjt9MNnCRcJc00ZkIBvTF9WnmKzp9I6m0zizkuCirEszSCS3c9puTB6+2IeH0VNGqolWDM8sAZEqVEdAdQv3jvjVZPh6lWU6Ry6pA0kdGAI5raT9cEGmWzHBIDlXU6TsfvCd59D09MDMrxKpQrEK+hWsQfhi41RI26EHGnz/hgUk/1augEqOYMAbnSQRK3I+fuMZbN5IwIUtAvPvIMDoVI+ZxXgxd8L0aZqISSrByRaSQVKkSO99wfXG+4ZkaAqKa1Wm4QBQFqCGDDrPNETKxN5tvjzvhmWdqjFNJZQDvBYg9O7G56YY9YhXqIoeqqEQ4LhFsGZATAYSehiLdwY5Gzl6DX4fkq3lmiFWTNPyhsxO5idQEC56G+2M7xDIutQrsbXWxgrGqNzIPTeDtOAvhrxLUo5VqaU0Opi5dmg7QBPYXPzPTBY5s5mrSR0UmppRCTUGki1ihJ+IEQQ3thtlCfifEtFei5cuz0VqVY21mSVEQI06fnPtgXV4gCz3sSAD1FwfqI/LDs3TFHX/MPUSoXYMvl2gArqDFhNzddOyxONBwfwNm101aaqrlGCLIU32YhtwVJ6hpg2jGZNtXgBbNwkFWLoSNOmLsWmbEzZcW69Y0oIWQVECRN1033m5O3zOL3F8g5U1MwPLqUkXVAF2VZ1H8XYE4ynCOKrVJ80QgQhW3Csaikm0FeXV+3pid2T0fHgXpcQMrqkQZUgSJLAkdOoU4kq8dVq4CEadvWQWaBtO+/p3xJw7w82ZL+XqcqzCmqj47qA0G2iATuCIjvjHE1BnQQktTfSVjsSGEfXG5v/BMdx6Dm+JMqmSSAyPAuLOS29xBB9MVvELAorA8pk7xEbiOu9t4GKf/AFBmJV6LKWHx/EBBMSssfmDPvbF+mi1RT1hyiXOkgEgWYrNgSNpiMWXy4/YmFEKmZWnlldbkU4Yz94qJHvcx7dpglwrL08xXNSuxSoDyqjgiwlEkiBCi56m+5xlkzkp5YS11Uu1wIg2Fg3T2gdyer8TdCHqf6caW0DSQskyIvIJnft2GC/PiZhVyrw+GrU91ZapVYIOpVYw5F1uOnoMaHw1mQ+XLXIJIk2Jgbn1OBGV4aa1d6gquyZim7AiSd1lVBnUdIm/7YtZBaNB1ULVFE3cTJVtMx0g2iCO5vbHbC+2bBDgVcaR0gRuJ+Jje34dP1OCLcQXVpnfFLi2QpZTQ9EEowm5n+nVNui/mMUuEZ9KkEMpKzN7ze5G4nHXyk4Z5F24iA0EghvXpEfrGAud4g3n0wLxyHrKvYA9zMYj4rn/hZQTyoYE35rR+/ocGeFeHXzdQVTyUlUaqpgFipB5R3Akath64zlkdPN/FD+Q9QMIL0HpHezeYo0z6aSfpggeINUphUvykCYkFZj6DSf8AjGl/iz4GFWcxlxNUPLr+IATIjc+n+2MFResKwUoNbwmqSDLAmIFvvX9vked/q1JtPxTOGqX1roZ0ZiLTq+FjuTuo37QJwN4rUAakFeVDCRIEEFBNrQVAuOow+mj1X0qrs4pEFdMmSuom24iBt623LePcDq0lippkETpdWNMwAFYWt0n8zjn5SXlSW9J6dWQrl/iV7EToLGEgdyFmTNyQZvMtOuFppUpuq1FSGUEnUQWKsJ+GZI0++AWZzulVYghlgpPpHYkHb0xSo8YepULNBZmJjSNJLGSCoEGTFukCMM/B0upV8yo2otpv8IHLICj5TpnuPUziXhOVarXSlTBY1Pswo6yIHr0BvHvGNL4T8IV6gq66NSmrwnmMltINwNREjaekhZ3xqeCU8lw11rlHDsGph2dHKXguipz3GoFiLSB1ONSbHTz/AIlwXM5apSTM0XUrYlrgqIlQwkWjee22K+Trh6zMqaNJZyvuUlI9IaB/h9sr54Z3KmlRdCHYyz02NgJOnUBYlWWem0g4zXBv4Wgiq9Q1CXYcw0KAA0kKGBN7iRH5Y3cPplkuHcOfiFRcvRZJao1aoWEBAJ1NYknliBa56Y02a8MJlstWpK2pGo5mGKxpbR5gXckr9mY9vXB6t4KFGkFyNWpTqsYOupPKGmSCNJ1ACYHbthMr4PrVaT083WDkBjTqUjDDUhQh6ZWCIZhYnfDjjZ2nkNbPs1MmEABCQJ+9TUEj0mmD8z6Y3dLiBUpUJDCoXTtILm4v3Tp3nGb4l4QqprUmQjAAERqMT+YWLfiXvi9l8vVVlDaSEqHyyTNtU1OtwOuxtjnqxbFOPZ/UzUwbB3kTMiW0gxtAE/IYzdDidPVWOwFNgpEmNQ26dNe/tbozxalZFaoUdaTOQKxOrzGiSBsFkD4d+k4FcMzwakzEopJhhMQekA9I1QO/tiu9mR7DS/hzlkMio5PctEHoQBT6G8euCg8EZJlClE1Ddyxl+4ZtyPQiMGhlwPvofYr+98J5Q9P/AJKcd5hjOhsJoeEMlRKhKFLUtlZdybmWM777zjJZvxK+SpmvTy+XOnMMieZTI030vphzpJYGTF741PjCrVpZZq1EqKlEiovwkHSbggdCDH/GPH/FPis5vQqArTk1WW16rsTHqFk+848vy+UzmunbGS4/kK8XeMamczL1KihFICrTQnSqqNhI6kk7bnH0RwvNIaFJlsDTRllZiVB3Nx748S8H/wAOv58tVquUp0nVSoHNUMSygzAjlk3+LHqHHPFC5FVU0SaaqoQhtwAFZSDsVsRvI97d8NSeVc79BP8AEDJqbKf9YQQbdgSPYEY8m4lwZ8mjaiSjkAHb1Ox/2tj1DiHiytn8smYFMLRp1PiN+c6k0IbWFpPcDaYxnvHOmrRFPaCGEX9J/wA9ceLLLx+XXqu05x/T0jwNxZK+SoVqYCv5IRiv4khWAHT4QY9sZnxR4OTL1WzaOGFap9oPwM0kmezH6G3W0X8HOF1ly9Xn0U/MEMU1idI1EXA7Y1/ivg9WrlKqITV1LAGhUkyOpeLROPXnjM/j04y6yec5zPouqGEkgC+4kftihnvEYy61KDAaRzoRuZu1P5kiD6nEec4DxCmiqco7MzsBpAMIBKkuhIB337Ybx7wdWZ6hkMadOmbggvrMKQDcQZF+xx4MPgu/7R6LnPSGnxG06hJvv3xRzee8wG/KO3Ujcfpj0en4W4QFA/lmZhE89YSdj/3I3vgf/EPN5Y5FKIpCgKQLUBMXEB1UAXDSJ6zB6Y9M/wCfXLl/J6aAcT/6TwunIVqqIEWYk1GMkeoBnvZcYXO8fzlc6nzD3iQoVR8go6euMZmPEdbM1qbV3L6AqCfwgR9TuT1ODVXjGhbAGDEYvmuW5MVhPsWVWeWqM9Q93Ysfq2Is1xL+UYVE36r+Jd4P64rrxY1DoppUd2MKiqSSfQR74ky3BGGcy9DPL5XmOpIJHwG4WRIkkaPQ44Y4ZW7rdsj13JZSnWoo1VFlkW0RbcWAgGDfBqnmdIhWgbAXt8pjFqlwykdyfTbte8DEjcMpCZJX5z87Xx9OXGTTzhrVdQhzqGPDf4rZs0c+6pI+CojAkRKrJFhfUu/vj6GzPDaYAPLzEARO5+e2PIv42eGlfMZVaYJrVFZAqySYYRA3vqxjPLGwze3nnC+I1LsHaWENzHmHYwbiw39MFKlZGWGhJ2MDft6zgfQ4RmKVfyTl6vmQD5ZRtWnuFidsOOqrUp0qKs7GoFjY6zIVI72b6Y8eWO66h/8AJNXqCjTEu76FX1PqdgN/SMbzwt/BJ9PmZmqabzZaaeYAP6mkCfQT740Hg/wF5GcydV6MRlXNbmJiuYHNMwYdrLA5fru1qAnQqkmOr6AY3+vtj1YYccudvLHj+HrofsuI1lPYqdP5P+2LNHwxm6ZCpnC5H3WoBp6n70xM+t8armZgpoot92ZbDqY63/bEeZbQY0obEyDci9wRafljU+PEeVPo591Fp+Q2+ZH5Yl/majiQ0zuJAI9DJOKfC+MGvq+yflgE6miNwRAEjFqlSZCGOsBu0wR6kXjYxjpwyh/lzuwIi8hJP1nEMSbn3bTJj5m2LOYQk6pJBFtMn9/2xMuXpkKYZibGCCR8v741tBuYpIDYhvUqB/fCpw4EBiok2U2HzsAMEHyBW99J3L0xb3g/thq0qZHx36WIH1iTg3Eo53h6VKWmpTpOqmQjqrgHvAkDfFPL8By1KTSo0qZi+mkq/KQo3wRahJIFRD2K80ehH5Rjigp7hn2EXUbbQGv7YuEJVMvBuUPuAPyAww5cdTT/ADw9lpsJ/MNEfL/bFbL1FSbz6T+xn9MZ5SDiWRV0amYh1ZT6ArBN4748e8IeDBVSlXcFga/laF/AlOWfeeZpEjYj6e2DM6zLBVjbUv8Aab/LDSkHUAgidgQLiCBa2MZY+V5al0z3gngBy2RpU3QpUIao6NaCzTFz0ED5YOVOE0KtPTWFN1sSphxIMgxN/bF3L0FInWCw7tb6E4uUHgQyJ7qRH0N8NvGgwXjLwsK1KnSydMJrqqHZKYpIqBSS5AgNBAA6zGMZ/wDbrNwv8zUCg+aT5UcmmmWpiSBIZ+WIMRffHrvGKakHypDX7iD+kYgyrOFAqBZ9Zn8jjN+KZctTKzhnf4btTpcOpBqshgWgmCpZidPLBNh1m5PS2DGd46wfy6K6xY7SD8onFpkVX1KiKx6gETO/SfpifNVysQSJ6QR9MbmOmbQ6lxCqymMusfemeuxvcfIxi1TyNcgEU6TD0b/cjCpXKNqWdo5h07d8SNn9Z5oT1Egn9xh1QiGbqJysAsfdJkeg9vbHn3jrwdW4jVLLURKQphVBUtpqBj+ECzAiW/KMehV6CP8A9w/OT+owxoVYVmt1DCfpAOGyVMD4W/gNTpNTqZl3qusMaYUCnqBJ0nVzMu34euC2Q/hzTocSObaqqIKhdaK0iAOUgCZgXOqwxrEzbAEqxEdzf6HC0MyzNzHV6FgPzkYzcN9mVU4mGN6bqLg9DI7TGAvHfBlPPeWa9R9VNtQKqvWJWSTYwL40WbUE3n2BH6gnE+WYEqsae5t/hxrU0NqlbNEMoRSpJ2kw39ImYxV43xmrRltAED4HIMTAiRIMX29b4065WhNyhI2ki2FqCkbShn1GMWkI4fUBpJoqgcuzCwPXfeP8jA7PeHlrZ6hmnKMKFN0VUQxrc3qEzsF6d7zgpmuGKL0wAfTbD8srQQRpneP7NP5Y1ZLFsLHh6j/PHN6hPk+VpIEDmBnvsCN8ZnifgxVzlTOpURCa9JxCkjSKTK8+pqPJJ7TjejI2uUHusH6yR9MVquXKm5Ur10nV+WLxlW6p8N4SzCXr1HmxCWg/t7ADBjKZEUfj1PtBbn02uBaY+WKhZVBKGfSIJPy3xHSzJa53PQ6p+gw+No2u5qjTPMFAIkFdtW0x6/TfFaUJI0QIEQQLyZMmJERb3xHVCkX0j1CsY/M4gAjZp+o/InDMVtfy1d15ULBRsQqkD6AYdVqOV5qxn8IXTb3HXFUZqoTdgB3/AP5wlaoQeZlYdQCP13/XF48raY5mwmCI2ZTM9L2H5HDK9YgSminI3lt/WCLeuIFzCqdSk+0z+ww2pnWPxQ095t9Dh0l3J53YM7H2bUPzb9sR5umzVJUAqOpBUg9jp6eww3zKZWNSKR2Dj8zOJKGaUL/ruP6Yn89sZ/MRxJA0k77sCY+eofriNqIAhlQ/1f7yPyxD/PiTcmeukE/KdsQvcjmkfIH+2NaBfNHYfQYemcYdSfe8e2K+rHasa4S1Vz7EQdv874hWqQZGIw2O1YknObO3+fpjhm2H/A/tiuX6YWcSSNXJwhcnDC2O14CetUggjf3w9s053JPuZxBrx2vDwEozDjYn6nCPWY7mcR+ZhST2ODhHCq3fCCo0zJnDPMwnmYSkNVpmT9ccajdTiPXhPMxBJqOFV2GxI9rYj83CeZiSdqrHdj9cMJPfDPMx3mYUcpPfD1qsLg4h8zHeZgSRmJMkmcIGPfDNeOL4kcSe+GnDdWE1YEdGOIw2cLr9MSdGOIw3VjicSLGOK4SfTCH2OJOjHEYQ+2EM9sCO047ThsnthJxJaws4iLxjhUBw7ScvO8YjAwzzBhfMGDaS6zhpOGioPXHeYPXFtJCx7n64aQcM144VPTES47HCr6DDlqDrHyGIELeuO1H1+uHl09fpiJj2P5YiUjCRhpY98dOLYOjHRhmrHTiKSMdHriMYXTi2DycJhIx2FHYQYTCRgR2EnCThcSdqwmrHYQ4tp047V/kYScdqxbJS5w0thQ2E1Yk7CXx046cSIffHY6cdOBOjHGcKDOGlsS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MSERUUEhQVFRUWFxwZGBcYFx0YHBgYHhkaHRkXHB0ZHCYfHB8jHBkYIC8gIycpLCwtHB4xNTAqNSYrLCoBCQoKDgwOGg8PGiwcHyQsKSwsKSwpLCksKSwpKSwsKSwsLCkpLCwpLCwsLCkpLCwsLCkpLCkpLCwsLCksLCwsLP/AABEIAK8BIAMBIgACEQEDEQH/xAAcAAABBQEBAQAAAAAAAAAAAAAFAQIDBAYABwj/xABAEAACAQIEBAQDBgUDAwMFAAABAhEDIQAEEjEFIkFRBhNhcTKBkSNCUqGxwQcUYtHwM+HxFUNyJIKSFhdTovL/xAAZAQEBAQEBAQAAAAAAAAAAAAABAAIDBAX/xAAjEQEBAAICAgICAwEAAAAAAAAAAQIRITESQQNRYXETIoEE/9oADAMBAAIRAxEAPwDP5vP0/LHlUtAdGRmDEgrAYC52MGzAkWucX+H8Y8jLqaYVkdbAABdYPNYXJMEQJ+WBWWypNN2jQylUMNtZp1XvuN/2w3I+KCaIVcvSBAKh4I0iZ7fFfv74zGU1bJPViFIUlxpqmyx2UXIkiAZHtvillsuTSdiWZqbM2i+jSRE/KAJPcCcJwmmrvoq1ilPSzHqTC8qqp+JiSBHaT0w8Z2mlJzVplgpUKdcRdiVMCWJ1d9gOgAwaW1LJcJrvTqVOVVFyptJIkFe1h+W22DGU42+UWlTqLqDrKFzYoQRbSDG+sHt6nEXDuHVawcKxlAlNaQlfMdjCzqsyjqJ2AHfEvHeBZgqEZddRUk6GkjUk6CDYRpG3YjsMKT8Udhl6CorrVQFi6uAG1NqE6jqb47gDcDpgFleP1xAqhHlWlmpCWkKQGkAsLRPrvE4hp5tS6BnpzAC+YzkqNtPLZQIMQQb4taZ1F4beWTSpBtqBXYWmBPNI74YAmhRXUdClCxBAhiZJixU7SLT/AL4dw7iFWnVRalNlTzJMqTLqCLFr2tMHoMWOE5dDT5V2qEo4aHCg7SLXESYm3yxPWz9CrmDRdaiwG0gVCUDlFuARuee5740nPmCXfUzAmnLoQLvYiLwCQRBEWHvjbcA8crlMgqKgZxVfUvdGQkMO/Nbfp6jGUfIliWYkm1zfYR+mJ8nwc1GCrqYnoP1/32GG47Z8tVNwnj9REZdLtNVXJFRlDaUYAGxldRXfcIJmcBjl2Zwq63dyWgBmLaVux0yYC6tp3M2xqH8O1FoAjy9BeXYVBr0iVempHIAwmST2+SZXiJpGpUo0DTBVyXKBouBAMwiqt7RJKW6459NftPxDw09HK0RrXSql0oLGo1SCak76mH4ZI6TaDDw7M5bMuA9GsuoMSUlKlR1RfPUxcKLt0EBhEkY7iXGjIDhgaS+UNDiagI+2QubEknp0FtsDsnxOrl6glVBZYFWodZpCoCJLMC+jTyxtBBsb4tnhPxDw/QKVmoiqtHTNO9NjKaNSsPiAOoQRO49sWuKeFgMiDVeoKiUvNKFdOlWLAIQYuFWx9998BaVVqT6UdghMN5bDSZWWsJUzb/47C2CniTOVc1Soh3J5SrEc2tZkEkGJ9O84ZVQPgufp0qjVEHMEK2MQDBiDvBAv64L8azLrSDeYxLrDFYCjVJgDYA7dyQIucAuG5ECoo8x6g1hbJzLeI0kz0FuoxouLZYZZ1AqVamusjmWhYLwCAOUSdiQevpiTsnkzWaSzIaKEBmUa6o0kNUlv6SRO8FSNpxa4S6LRZEVHVeYSeoJA1QJaYO4gR9RvGOI65FNSall5TJcETf2Ki/QY7hKUPMRCJY05KliNTTyq0EAXJMDf9SaVrWcO4AauWHmKV84c76tWpjc2Njci5sIwHzLMtVaWVVYSZJaZAJvB5NyQs/02M417uDSpZZKy02DBYp8zEq01IkSIEiT1FrQcA85xZE4k2Zc0xUVlUoFkuuqNS+vNtF9IM9Mat4OlTivFDmqS0QUlBCLYWAXUSR/Ve3pir4gfL5jy2DGn/LiklSOQsx+JBZpFMXMKRcb74lr8JpZrN1CappI7Mkpp+1aYgSII3uN4Ed8Z/wAb8OqZPMnVrqLUAbVqj4iLEfiBG49d8XPoNVS8Q05ellSEU0rhlsTEiCDutxBE/LGZ8WZ9f5SnC8zPEgg6QuqSSOhj9e2BOSz7tppjUoY3VoaTuY6kkCxP54N8R4FQcKRqWoik6QSbqbgTFzcz62gYZQylTOL5SMobWFKqVO63kEQb3N5A0+uNz/DxAzEMQDciUJALCIMiNI57ix9t8qmRU0UZda6ydQEgaQIeT23/ADjbGw8GMlChVzFJApUhZYmGhWJKm4EWAFuo3JOOdaifivEa1FYpuVVKnlwRrF2JpuCvN9wqBER6gzl8xnGrDWz3Ya9JOxMaiB0vA/XEPFWq5mo6hW8pOV3VDCxszSCVg3Pa5jD+D8CAptXqll0sLGzAahJMCQItsVntN7pdjXhjgGtnNeo2mdQkRreQCpIIEAHcegFzi9xPMUQGp+SNRTS3l2YqASXXSLaYm2+zdCLacdoZZECSxKKSBzGI5RJMBgLf0ztjGrmG+NQoPMGqO9+ZpLKp6qpWwgi/cYtlpK3iBmyZyzrqbSEpEvp0qqLMgmT8JsL394yXFs2rCmnlsmhVlIA7ksbQfceny0HhXKN5jVmqE0i7UvMUKdRMrZSdQLKYEAyYG5xF46B5SKZpurNT0AKVCX0mZ1SDFiOvQRhxFLxvjTZunlPIB8x6n2yIN2FtK9WF5G/1EYq0MhWdaaorVSS4FJQVAZWKszwCRfr9T1xDV4k1Sqg8k0mspkSC03KbGZ6WM3740HAvFNamrItMOyFxNRtKlpJ1COZjJ2698UF5EOLcApZPLpUrMgdtMURLayNw9SbgCbqvKYieoX+eohQVdWkn46ayjWEwRckWGo9D2vBxLM+ZU/8AU+aWOklnYcoBJ0oQvKpm4kTY4g4flUqQiLUrosO6AqoIFiWYcxUSLACb27m+TprEzNTyRVqIKhp03dxV5e0soTm5WtqLTdj+HGVFV3L06E5aoSKoSoxYgKTMtuAwPUXBG25uZ+uagOqnVZaXLq8yyKSGhpEx00kHbfAjOVAcvUqKWp1KYIZzzM4JUeUXm6gNIN7WIHTQ2EL5TlGcMKoN9gGktHf8979BhMhxQLTMGSPjD8qm55IUc03N8VK+eQlRLBZEQI1XPoLX6DFviPBqdEa6XmVqFZ2VaseWNSzqQ2LbMDFp+WFaXeFldYVaRWmTOqSFBM7yQQCbAH+2GcT8OVaOZp5giaVRgQQZ0ggAarWnoeuG8Gq/ZqGpr5ZBseaQfxAQW2kdica6jx6nWV15piIKz2C3FvXGoyDmpa1zhuSzTqzfGBYWJGoTJUkEGLCRhZwQyWQeEqMv2ReCxhQQLsATfaRbrbe2NViDOR4kxymaNQamzDIiwoCU9KtJ0j4ERSPywLo1qubp0suqABajsNDSpEgKHYgQeUdb9Rgzn87SGXzVHKIWE6yrqRpTVTCnU94uQFHNJb0wM4fxPL5fI1BqJquSQFEaGB5SCp1RpDHUZHMO4xxdUHHM3X0hKtOqQrCl5SIgVXFPSrA6urGTEAkDsMDqeSy5rU6TCCxVa7EyFdQrF1Nx0dYn5RvezubGZoUqpbRX1uVfUZqquosHkS5AMq2nYwBGJeFcIGa1BUNUGCztTJSkTJLA8rWQGBeSBsMWkPZCrk8wCKGXRuZYBAHOVl6gbqyjSeoNwMAOIUlFRUdBQADjWgmSRyAC6jlEzMmSbWAEcOzhytUBVYrSLLKQtgTO86ZudjcEDbG1y/FqFemMtnKaUKjbm6GNPIWYqIYgzBtfcExg39tdsUuWqInnHS4D/GrHcEXIFoJJv/fEuZrefl6kBoCO6BmCwi87wLmxEgTuD6YMcM4ZUpZioFrVfKI0q+hgHdHEUm1Lpm3/AJDuL4fkeHLmatZK+lXMmA8SJMkRdhFrbSfQ40zoOFVRo0qqRqQFVnzBqWBa52aRuL98A+P0hTqK6k2iAeU6wxIvPygz0xo6SU6uZRkqMKSkrSpjdBcEm8czbi5IJPTFjg60kzVWo4DtoOouBpXSeZlGy2I+K/L6xh9BTp5sJlhUoUNDqo82qXGpWa4CiOUAExfqCROIuG1CyHMZynSqooCDXclXLaqoH32CqRJ2BgQcWKgJzKLTVNHmgwwZRWFnfUSIIXSBBHUbYt+J8zRTMhyoIDBhHvLKyE3i6wbdIOMtB6UvM+2qMWo6YpUxpQ+WSuidwCFAF4PLvuML4YFLMUswldm1oo8tH5QOZVAXXLFizbTCxteMXctWqrTQ+SxXlFNZUGH/ABJHwiJAtuZtjR+KlWjQWvUoLVdCZVlkFWQjVBkWNwbwD88ag9MI3g5nT+Zyz+ZTXlddaq9PmGoQwMXn9sVvE2bajVKKGUOIu0ypEEDoSI3H+2L2c8SjMLlQAtN0QUncLGpZEaVU81hMWG+wOLfizLUK2WpPTUfZp5ZNOQGdWWSZN9WomSZBJ7RjPajKrC05U7iwf0JYn6yJxePEnpZYU1JIYszRswYG30IHvGH8A4ZUrlqaEogPMzsLLe0RzGAfocaLN5ejROhtw6+WweAtgdRPSLbXj/xxmxpn+BeaFapRqVdQX4QmpWIlRrF5BWbbGLg3xcqZhDRqLRfV5YClnNyCotABEhte1hI/CcTcJ4uorSxKgHeB8JADNaDEAGbgTsLyJ4rxcKKmgBjU5iwiHiorCR3Xmv6/TKGszwupVZ3B0inl6YZUAspAdi56GUnvAAwKzNY1byKaA2WBfSYaZuCbwADfVOGUeMlE12da6aHLKRGksIFzqaegH4bjfC5AAjXXK6a6EoWWDJMFrHlNmgiR7E2UJUsx5VBkvp5WlfhkOGRioWFlbSeoO9saHjHE2osfKfUzHSC5AgRI+GL8wHw9NhvjNVuFNmQppEKo1QwIYkQxa19Qmmb9AJ5uq1OC/aOlNypU31u2lh5atqYxP3gNXt3wzhIODLrrea1aHop5iSLu41NBE7zFxb9MBa9eqqFlhdZcmTaZ6CdzP5YKHKKtRgGLPTVbC4DSNQtAAF8QvkOWm0IwIiQoMdwS5MkdTGGM1UoMKgAIMKADN2LHeZPaL++CWRrGilbQjsXUU7KZkmQFgz93sfyxTziIGgOzj0gdDGxFrXsMWeF5DTVpVHJ1ATTkk3mxnqJgAbX6b4PaG+C+JKNPKvTagV1p5QV9Q1E62Ll951EAx8rzgJQ4MDUVnb7IMFKGKlRnYXsV20n70xExiydBaprDNJ0lJUyQTbU0wBJuog+uLHBs7UXVQppoR2BZgutiCukKI3tBmJEeoxuVCVOlQpjQMohp5doL1GZlRm+85KnTJgxcwu1xi74ey2Qqu7VMvSILKCizpDPaad4NhGsaT7TeBuL5Vw1BzqjWorMXUVHMaJFwygLOlunQ4Ftm2SnQrulIK5IZEJlCJOsG3LsYAIu29odlouMeBqKMUy1F1pqQBpcs2sgfYw8wJmGI36xbFbLcNoZdFSutQtVJ0AlaTUxq3c6iGl0E64Gm46gVcl4lJpKug61qai9OsOZLBhpFiTpU3O87HFqvnEqKFvUqMx56khklpEPswIN9QsQT1wzlngJqcDq+UayhSgMMVZWKGSBqEyoJBiRGIM7WNZklVREmBqdgBsqDmERzMdpY4L8a4XTpVdCeYpgag+k+qlWpmGUiDPrinXyYGzhpG4B+lxONa2z0hr8UYUCAJqlgXYhjC0yPLSnJvJ5ifQYIeJHo+brpOr+YizCAhOXmm/xk05kQImwkTDkeHBy+pwgVC2o+kACOtyMWuH+FMsM1T86rTWlUGulT1CXp8pCMW+Fj1EkxYR0xZpqbsV+DcAD0zXZpqKvmBYjRD6SSpUlg4ZWJMC5G2N41eoy+Wj02qKUNIsrU0cqPtBKnSdojYjFPj1Y5Gpqpw1HQQQPjDNOliNmAcKsDmA6EGRk+IeO6rLpfSCOY0wDqpuSxambxy2t10rg210fx7MavMbVDpUAfljmI+GR1Fuu4nrgTlc+wqqUMuPxywNoIYt0iRjuKcZWqoklqiE6wSQuonUSBYmZJtaScUMrn6zu7FxH3tQAnpbqTtadp64LYGz4Pxp6aKlb7alE7E6BebCSygkmBeNibDElfgNPM0vNy1dYDB1Ek6CpkFSBPyJESRhPDHkV6T+WXrVgIKhlVg0CSlMQGXrLGY3E2xB4ayTZOsSzaarluSAmtI+8CL+8SO98Prhr9sVksizNu6KjMvLqliSBqkRGxPptglneJCjVCM1RlC3LXkgcugzAAiCT64I+IMiKL+WrK5POUMyjsSVFh6yPl3xkc9RcsVfUGUkktUDGGuIG4E/LFeIz7G+CakD1qoDB0Io6oCliblL6YGkAmRtE93NnECK6Kj9S7jeoDMx0gfQn63PCdEVB9pWWhTo6XO8hJJOmQwhiYvJHLAMjFfxFWpu4dVEO7stDQVKCYVGA3kaS3WTvOM+itZTjYqVWqO4VVrCsVW4Jb41XqbKbHqemNDxbjZqZRahPNUFlJj77KD8NiSNvUfPO8F4XSTLMaxV6msBRI0CQra4IlrcgMwNUgTfAXixUstEVFiOS40qpAJUkddX++KXXJBM6oFdotpqSDaFm8bRExcdIwaz+dqqmg/AYgjbXy6iLxzFQPlgfWyOoABlJ6wbj3ntbCvUfylpPbTsOkEbet8Vu+QvcOz9VkNOmuozPQTF7H6bb9sdWy1bNOIIBRRKmRrbpBMXk9TIE73xRy+e0CRtYm8Ena3bfF7h2fU1w3MAADOq+wEiNrE/5fGdkxeFOPMNcOhBksqStlkcwa0yN7XvJOIXRQqNyuy1gp5plSCdR+Vj0Gkzg5W4oyVPKoA12LtqRdRLCygqUueQTNxBEgxgRxXPmnpFKmaDMWRwyX0t6kbWiYmJBkYrEJZ3w9SqhilKXUwTTY+XTFjAcCHm2wIOrfaSD+EvMpABz5fKA1OXCmARZo0iABt88XMlw9aOWRKov8ZdQTVd7llAjWQdWkkwtwTFjiLKcQ8mmyoy1C0gBmllvJG8Axvv1tjXS0r+HeHLTrDyxUp16KlI166NSpeS15CNTvb9sO4fSSsK9F3MLVIcqeeq2rlJn4aajQNIudPQC8WdrRWptTjU6w0/aLAhlaxAsCQRyx1AwGTMNQzTSKpZr6SNx73vYxM9PfGaT80wNdiZkU5EbSdyZvETtbbEYygnboItcW7+v54j4oiqZKlXZNMmQSSVF77T/xi7UXtYj88bxc8leo4ImebcooIUACFPoD2HbpiWmIk/iJPoJiTffYdf1xHUJiBsJP1iY9CMOI+Y7YoCikB/5Wgi1httiJ+MVkzVIIRr0wH6qoDbG9wsgHcamvfD3qbeuKGYq/+opsLx/Zp6YbowTr1EdlQxT0ldbn8WoRKmYSx7nmk9safI5BK9DXUKDyvMVXBhQqNCkGwJM/qMZVq8jbmMCCs21Ab7HvYyPliThfiuo6JlW06aJqfZsoaSXnUQR/UfYj1wztTpcyoNOrqKa1MllJM3g2Ynr29ZtgvlsuHVmWmCAxB1tGm0gWa5jpgTTIFhEzsCPfb/OuJqbaWDCJEEGxgjYwZFsb0ztLUpXvYi0RER09MctHtfDnqFrnVMDUT1bq1hYHf64kp5djsPnjQFuHcLZ1IpqjgqGqIX0mdTBUE7bEsZELMb4j4rwxXqLmKa0HLBnQKShZ0BDlNAltBBiSPhIEg4ouARz1HsZIVomJEbz1N8EeE5QUqvm0k/0gdLmdAMjUFmBcEiP9sc8o3KB8VSuqg1Q8aSUpupKNMatKtJBZh0IsB0w3hPhJhl0q1K0NVWQmhdJkkFWBG5ta3vfG1zNYuGzHnUqjLThqTygBgqEB3bmaxO+kbHGYzHidPKVa9Ik0wKmiZ1n8KlSDsNt4mx6nBY/gfDw2ZqLMhSFBYwEXU1wCRA9D9cbetwzh5otpq6EWEdiIZWgmDII1N6T02sMY1s3RGcr1ACKbJqCqOZXOjlcHl0gkmZPvfBLLVzmlVaDTclwSFvMC4sFuJBi8fI2lpMwcoKlXKE2IC1GGmVkEqiz3G5AEiwwX47/ED+byxp1cuEdIZHDmUdSLggSJvMHbvjLZrgNdFJKloMQpmD2sf2xVyuUZNQemWBBi5TS3ctBBibg7g4zzs/hPkKgFIFpPOxMG5Ji59NgO9/lHnnNYatBKrKq4MkzeJ62sYJj64Z/LrJAOnSzN8W/wQIiwv/xixR4k9JQKWqqmoNH3A0SrKD1WLg/ngl2qt8AylMCuubVxqVRadZ51NNFhYBZgPiMG1rE4uf8ASnV6dUpVGX5Q1SCF0zAVdQJ1Tba5ae+JMr48pLzOqlzLP5ik6ogKiEEgQCfiG5PqcUvHvj988op0h5VFXUwTz1Oi6o2H9KzHU7Rr0UPHeMUjUZlUmiSIEaZNxBixjUZPt74FZ3J0/MfSrC91HMI5SCGPQz17jA6rXPlhdxHWfpHywQ4FxY0qqsSSC2ll7jcGfQxHtv351GPltHOlzBba5MdQJtPTtBxDTrQDrAkx3t2I1dN++LeazCpXZqZlSSeYmWBvB7bbjtiIfaJqY6dJ0jqT1P8Az7YdJCEva/b1iCZjttE/TFpAVpgwFJO2mDsQSPe9jiYPSqLCLDgKAQNoXmm3UyZ9x2xSq1ArCSRy7iWhhO3bpf6YNIRylerScPl3ZVBg8w9GaNQiDi94l4jSq05qAPWYgIxLKyq1gSDCvpncWuewxTybhMuKqhZMq+oDSxH3R1G1z+mIeNVqv8uA9DT5p5XVySukgww0ys2N42xpCnhCpVSuPN1BFMO+mA7VSFUMxvIGoi4A0qN2MnuJ8JFYefw4yoYLU1GUKabAVHGqRqEr8+gwH8PZ6pRXRX06WVVYnu3MnmA2kqSA3TrBIOPTMplqBy7aKZQrA8sM1hIC2DQQZJkbTjSecZ7gD5fLsFJZkqFpCsF1mJVZMkWBB66ZI6YDtmS9Wkz0ytRVDLFzvImTbYgg9iMegcdKCpZVSYnUJIiVjTcmGG4PUbxjzXN06bV6hFQqGNtHa+n4ha/L3t64zki8bUlUN7II9YYX/X6YtaWmCCD/AJ+2KvEnNRqYVTLhABNuaIPYSYxpDl1LFWp6SdMc0TvMSb3EY1h0zlATzQqncuIC7QBJJJEX6RfriKnRLkwehNz0A7/oMWsxlgXrAAjSBEfigT17n6kemJqeSca0RZKsdZAI03C3N+p6TuD75OgxntF7G1vniiQf5qmCLG47bH6xjR0uEN1ggAksBuL3E+xxfpcJoOVJVgy/eBuG27db+8YYgfN5CQixZnA7dD+4xb/6ZpaSgDRuQAY7Tvg//wBIM04d2VH1FdUW0sLG0GSMFVo01HIug7GTJJPrv/hx1jPixi5JYMLvvAAmMTKIELP02xsHyQJCk0xeBuDP/uA7gzB+eIq/DPs1NjqNjqBiSTsCOk4vJeDNvVOkKfrfDkqjYNINiJifckemDv8A9NO11Avawv1tE72wOPDmpkgj6ytub09MNo8ajy4lSopxuRvqZjyqsmAF6+psN7Lmc2QhpODSOpS6QCsBZL6ugW/QyTN8Dlzhp1AwU+ZScFSfh76TFpkgzP64qcWd69Qk8sXJnULmySegnSJ6Y43JucL/AALMjmCDUxJZixLajpgbABQpOsEfeC+uO4tw8jLVWp+UGQ7lVIEdWJWzGCAT/fA2mmkdAd9I+drepP5YrcbzlUZY6GYAsAxBIm0ENPQnptYYZQMeC/D6vlXzLtqL3qEKCAJ233tNtoGCXnZajTcUatUVG/8AxyB0kG24gDe0D2wD4UQuVpEGZWTDn4pKklWMdB06DFpqJPOSD1MdLgSDOxxqRWoaaVXc6SwLEsA8czD3JJJnab4s0PFdegzq2gSIshmekjWJkjv63sMV8zrdVprUdhMhRsCewBEm28ftgvwvKaVBq0GeGg1dGprEAhgSWJA/DJiMFUZPMsyvVWAxdUZhfcyDG4A1aRv1G98WeJBV1pZldQVj7pmdMESLyNh8hGLeUy9Fs1URp8tlBQqGgadWmwF5mBNu/bEXEOFkuBTLlDqUOQV1mwIPXUOY3j5dMY9NVj2EaSNlMEbk9yAev98X8xxOmg0KuoWuYnUSJaRNogQD8zhmey4WAsCSBB9GImfy6bY7KVECkuL2KzIvqEkdDYG3r6YtozLoH5eYsYChRNzvbrH+bYLcQyVFMwlBV0qoCMTuzNc6tPW4XpEdIxHk8s9eqrCFYxACzzd+07H5YfxXIoxHlOrOf9SAxhvQydRIvbrjJV6vA6slYEBiIJAIIEmJvBHWLm3TEUDTRpkga2ZmaxhZgbXFlP5YgrZuqa0aipaBMRbblBmB1AB9cWq1GtTVVYDQADBsDYSNye0+uELQ4QUpl0ctps4+8BqGxBjaN+43xUzfDCafmBhc2BkkydM29Qeg6WxEEZ3bQhB0anJ2BB+ICYJPbax7YHVZELBJF7iCe0j2g/PEmgyGV1LBXrp06hB2mD03Bkdjg1xTgbPSZKddNaItRaRUyxAAJBbeQD0ix9sZ3h5RqcOwWFGiREESDB6De/tYzitn6+YpV7uwdGA+MmBIkSDsZmJwpqvCnHxUzLNVVWCKqKXCR8R1arAMdIMewE3GC+X4w9Cs0EnLAgAuSHRQtmUGGKi3Lfa3bHmfk13QldT0gZ0ibesfv6YblqpQixRtwSpnoQQdrevbD+lt6txQgAgtrX4kcEtp3YMGG4Pw/MdhjD+J3Spz00CHTzAXVjqJIEm3Rus47L+JKlM8nOoMlWiCBY/+JO5vEkHczh9fKiogr5eQDJZGkwwjUs+kggegjpitSvluIBqmUDAmUWOsFLj6aca2rmkaoA0FpgA9DG4nuTb0xjvDtOk9egVqBSqOCrg9nMqQCDBv90wOuN3S8NDMTVFfLgX5Wq3bt7HpePXFjNRXtla2ZIeoobTsoAjbrE7SJNu4vg9wjiBV6tUrqQAio2kRqYQuo7KCQCbn98ZPJqSQ2oamqFZJtyjfv37Y03DeI1BTeghJpjU55Qd9OoN+Ubwe4nGJeStcaVUeafJbUJkyO/vsOoscR5N9J5iT96ZIB3H16/TDKIAZ1exUKkdlk6o//Xb174prUAYKe9/YgxH199sat9gZTizIxSCbW6EQBJn3BxdpZ8VVJWWYGb9fz9NsZOtnDrLgm+sA+kxBtv8A8Ym4XmCLKSAJsewDEkdrfl8zgmfJaevmg1gbi4PeDsfr/kYr0qxOgWKuNSCO8+3+H5YE5mtddHVRESJHX2kkf5tZ4fUA5QRYXvvzwDHS0/Q43Lugeydc6FBcyWAO/o02P4ekYTjtRApK1lLadjqH3hHz3PtM4FVdQp0mvZwCYuDNjHWCYj3xHxfiAHxfFvI22tE7gify9cao2mThhZQpVTqYQZ+8Z9fcRO8b4pHgxFJgSRJGrV0HMVI6yQG79Y6YKZXOhsuA0RpG/pBPsdv8ua2epurFhDLUmlTBgnWv/bWbwQxkkQJGM2a5IDlqLVH8qG1KTa3Te9rjfEnGOFElqNRWlQOUEECRLSVJ03vHriDPUWBLoxkCWIsRtPTcknp93r11HC+Gqoq3Ymygk9dAvAsOYn8sWE3wKzfAuBVVAgVGBOoHtcnaD6406eGq5pSYKyYXWZHqREemLfBq1kIJANNJ9SVJPXb++DlPNuDyuwHf/afzx1k0NMzwvgjK6uaZP/vA+ZvH1jBrL8GapUIV2osJbWp5ip03k7jmmR0NoxaXNSSGCm9mgg/WN79e2KeezQpmV1Kwggo8CLBpBECRedpAtgym2pwwvE+EVEzemedbagPigtJJaebSLnuZ9ilVqcIFhRzoVUGNLUzM9mlIneD64AeLeJsKrFdRIUl+YEqNQJYmeQf3AgYN56gRSp1EaCjIQLzDFRBG/wB/qbiRYicccPZrI1snpMGyox/J7A3vuPTC1aGpWcLYu0bR8cQJPr2tY9cWeK1oWtMCpJ8zsYbVIIO0EfPCAq1AjlPRQo6s9ONzzWciSCQOuMo/hXFlUaHUECYPeQwUdNiSdQgjsRtQyQvzMCBJIE6usRYjp0w+FLaXhdAaARGu/baRtvEz2uW4p5IQGkaeshTCD7u5kiB0m9/zxTlM5mNPmtfl1G7Ce5vbtG1vrghxDzKekFWZC0gi5KsWC2E3gAj9LYE56sJqz94Ai1phYvEdDOLeVq8pJe66Ct5uElN+xCi23Y4kiyvEqlGsQeZdOgggQQbiPYk7HoRtivUpsdPOxlJaenc+8xifiNZHrUyZVaiFngbkm0W6T+XSThMnl18xRckkqwiY5tANz1M/TGvQWqtJkDtqGhQSYWxjTzrHYkbXt3jHFGqfdLcyMb/igqNV4GmLHrb0xNx2vCLpC3d6J5Yv5aCTH9SsQO4wvhyiGyVclmjStmEABTsCNyWMjt9MNnCRcJc00ZkIBvTF9WnmKzp9I6m0zizkuCirEszSCS3c9puTB6+2IeH0VNGqolWDM8sAZEqVEdAdQv3jvjVZPh6lWU6Ry6pA0kdGAI5raT9cEGmWzHBIDlXU6TsfvCd59D09MDMrxKpQrEK+hWsQfhi41RI26EHGnz/hgUk/1augEqOYMAbnSQRK3I+fuMZbN5IwIUtAvPvIMDoVI+ZxXgxd8L0aZqISSrByRaSQVKkSO99wfXG+4ZkaAqKa1Wm4QBQFqCGDDrPNETKxN5tvjzvhmWdqjFNJZQDvBYg9O7G56YY9YhXqIoeqqEQ4LhFsGZATAYSehiLdwY5Gzl6DX4fkq3lmiFWTNPyhsxO5idQEC56G+2M7xDIutQrsbXWxgrGqNzIPTeDtOAvhrxLUo5VqaU0Opi5dmg7QBPYXPzPTBY5s5mrSR0UmppRCTUGki1ihJ+IEQQ3thtlCfifEtFei5cuz0VqVY21mSVEQI06fnPtgXV4gCz3sSAD1FwfqI/LDs3TFHX/MPUSoXYMvl2gArqDFhNzddOyxONBwfwNm101aaqrlGCLIU32YhtwVJ6hpg2jGZNtXgBbNwkFWLoSNOmLsWmbEzZcW69Y0oIWQVECRN1033m5O3zOL3F8g5U1MwPLqUkXVAF2VZ1H8XYE4ynCOKrVJ80QgQhW3Csaikm0FeXV+3pid2T0fHgXpcQMrqkQZUgSJLAkdOoU4kq8dVq4CEadvWQWaBtO+/p3xJw7w82ZL+XqcqzCmqj47qA0G2iATuCIjvjHE1BnQQktTfSVjsSGEfXG5v/BMdx6Dm+JMqmSSAyPAuLOS29xBB9MVvELAorA8pk7xEbiOu9t4GKf/AFBmJV6LKWHx/EBBMSssfmDPvbF+mi1RT1hyiXOkgEgWYrNgSNpiMWXy4/YmFEKmZWnlldbkU4Yz94qJHvcx7dpglwrL08xXNSuxSoDyqjgiwlEkiBCi56m+5xlkzkp5YS11Uu1wIg2Fg3T2gdyer8TdCHqf6caW0DSQskyIvIJnft2GC/PiZhVyrw+GrU91ZapVYIOpVYw5F1uOnoMaHw1mQ+XLXIJIk2Jgbn1OBGV4aa1d6gquyZim7AiSd1lVBnUdIm/7YtZBaNB1ULVFE3cTJVtMx0g2iCO5vbHbC+2bBDgVcaR0gRuJ+Jje34dP1OCLcQXVpnfFLi2QpZTQ9EEowm5n+nVNui/mMUuEZ9KkEMpKzN7ze5G4nHXyk4Z5F24iA0EghvXpEfrGAud4g3n0wLxyHrKvYA9zMYj4rn/hZQTyoYE35rR+/ocGeFeHXzdQVTyUlUaqpgFipB5R3Akath64zlkdPN/FD+Q9QMIL0HpHezeYo0z6aSfpggeINUphUvykCYkFZj6DSf8AjGl/iz4GFWcxlxNUPLr+IATIjc+n+2MFResKwUoNbwmqSDLAmIFvvX9vked/q1JtPxTOGqX1roZ0ZiLTq+FjuTuo37QJwN4rUAakFeVDCRIEEFBNrQVAuOow+mj1X0qrs4pEFdMmSuom24iBt623LePcDq0lippkETpdWNMwAFYWt0n8zjn5SXlSW9J6dWQrl/iV7EToLGEgdyFmTNyQZvMtOuFppUpuq1FSGUEnUQWKsJ+GZI0++AWZzulVYghlgpPpHYkHb0xSo8YepULNBZmJjSNJLGSCoEGTFukCMM/B0upV8yo2otpv8IHLICj5TpnuPUziXhOVarXSlTBY1Pswo6yIHr0BvHvGNL4T8IV6gq66NSmrwnmMltINwNREjaekhZ3xqeCU8lw11rlHDsGph2dHKXguipz3GoFiLSB1ONSbHTz/AIlwXM5apSTM0XUrYlrgqIlQwkWjee22K+Trh6zMqaNJZyvuUlI9IaB/h9sr54Z3KmlRdCHYyz02NgJOnUBYlWWem0g4zXBv4Wgiq9Q1CXYcw0KAA0kKGBN7iRH5Y3cPplkuHcOfiFRcvRZJao1aoWEBAJ1NYknliBa56Y02a8MJlstWpK2pGo5mGKxpbR5gXckr9mY9vXB6t4KFGkFyNWpTqsYOupPKGmSCNJ1ACYHbthMr4PrVaT083WDkBjTqUjDDUhQh6ZWCIZhYnfDjjZ2nkNbPs1MmEABCQJ+9TUEj0mmD8z6Y3dLiBUpUJDCoXTtILm4v3Tp3nGb4l4QqprUmQjAAERqMT+YWLfiXvi9l8vVVlDaSEqHyyTNtU1OtwOuxtjnqxbFOPZ/UzUwbB3kTMiW0gxtAE/IYzdDidPVWOwFNgpEmNQ26dNe/tbozxalZFaoUdaTOQKxOrzGiSBsFkD4d+k4FcMzwakzEopJhhMQekA9I1QO/tiu9mR7DS/hzlkMio5PctEHoQBT6G8euCg8EZJlClE1Ddyxl+4ZtyPQiMGhlwPvofYr+98J5Q9P/AJKcd5hjOhsJoeEMlRKhKFLUtlZdybmWM777zjJZvxK+SpmvTy+XOnMMieZTI030vphzpJYGTF741PjCrVpZZq1EqKlEiovwkHSbggdCDH/GPH/FPis5vQqArTk1WW16rsTHqFk+848vy+UzmunbGS4/kK8XeMamczL1KihFICrTQnSqqNhI6kk7bnH0RwvNIaFJlsDTRllZiVB3Nx748S8H/wAOv58tVquUp0nVSoHNUMSygzAjlk3+LHqHHPFC5FVU0SaaqoQhtwAFZSDsVsRvI97d8NSeVc79BP8AEDJqbKf9YQQbdgSPYEY8m4lwZ8mjaiSjkAHb1Ox/2tj1DiHiytn8smYFMLRp1PiN+c6k0IbWFpPcDaYxnvHOmrRFPaCGEX9J/wA9ceLLLx+XXqu05x/T0jwNxZK+SoVqYCv5IRiv4khWAHT4QY9sZnxR4OTL1WzaOGFap9oPwM0kmezH6G3W0X8HOF1ly9Xn0U/MEMU1idI1EXA7Y1/ivg9WrlKqITV1LAGhUkyOpeLROPXnjM/j04y6yec5zPouqGEkgC+4kftihnvEYy61KDAaRzoRuZu1P5kiD6nEec4DxCmiqco7MzsBpAMIBKkuhIB337Ybx7wdWZ6hkMadOmbggvrMKQDcQZF+xx4MPgu/7R6LnPSGnxG06hJvv3xRzee8wG/KO3Ujcfpj0en4W4QFA/lmZhE89YSdj/3I3vgf/EPN5Y5FKIpCgKQLUBMXEB1UAXDSJ6zB6Y9M/wCfXLl/J6aAcT/6TwunIVqqIEWYk1GMkeoBnvZcYXO8fzlc6nzD3iQoVR8go6euMZmPEdbM1qbV3L6AqCfwgR9TuT1ODVXjGhbAGDEYvmuW5MVhPsWVWeWqM9Q93Ysfq2Is1xL+UYVE36r+Jd4P64rrxY1DoppUd2MKiqSSfQR74ky3BGGcy9DPL5XmOpIJHwG4WRIkkaPQ44Y4ZW7rdsj13JZSnWoo1VFlkW0RbcWAgGDfBqnmdIhWgbAXt8pjFqlwykdyfTbte8DEjcMpCZJX5z87Xx9OXGTTzhrVdQhzqGPDf4rZs0c+6pI+CojAkRKrJFhfUu/vj6GzPDaYAPLzEARO5+e2PIv42eGlfMZVaYJrVFZAqySYYRA3vqxjPLGwze3nnC+I1LsHaWENzHmHYwbiw39MFKlZGWGhJ2MDft6zgfQ4RmKVfyTl6vmQD5ZRtWnuFidsOOqrUp0qKs7GoFjY6zIVI72b6Y8eWO66h/8AJNXqCjTEu76FX1PqdgN/SMbzwt/BJ9PmZmqabzZaaeYAP6mkCfQT740Hg/wF5GcydV6MRlXNbmJiuYHNMwYdrLA5fru1qAnQqkmOr6AY3+vtj1YYccudvLHj+HrofsuI1lPYqdP5P+2LNHwxm6ZCpnC5H3WoBp6n70xM+t8armZgpoot92ZbDqY63/bEeZbQY0obEyDci9wRafljU+PEeVPo591Fp+Q2+ZH5Yl/majiQ0zuJAI9DJOKfC+MGvq+yflgE6miNwRAEjFqlSZCGOsBu0wR6kXjYxjpwyh/lzuwIi8hJP1nEMSbn3bTJj5m2LOYQk6pJBFtMn9/2xMuXpkKYZibGCCR8v741tBuYpIDYhvUqB/fCpw4EBiok2U2HzsAMEHyBW99J3L0xb3g/thq0qZHx36WIH1iTg3Eo53h6VKWmpTpOqmQjqrgHvAkDfFPL8By1KTSo0qZi+mkq/KQo3wRahJIFRD2K80ehH5Rjigp7hn2EXUbbQGv7YuEJVMvBuUPuAPyAww5cdTT/ADw9lpsJ/MNEfL/bFbL1FSbz6T+xn9MZ5SDiWRV0amYh1ZT6ArBN4748e8IeDBVSlXcFga/laF/AlOWfeeZpEjYj6e2DM6zLBVjbUv8Aab/LDSkHUAgidgQLiCBa2MZY+V5al0z3gngBy2RpU3QpUIao6NaCzTFz0ED5YOVOE0KtPTWFN1sSphxIMgxN/bF3L0FInWCw7tb6E4uUHgQyJ7qRH0N8NvGgwXjLwsK1KnSydMJrqqHZKYpIqBSS5AgNBAA6zGMZ/wDbrNwv8zUCg+aT5UcmmmWpiSBIZ+WIMRffHrvGKakHypDX7iD+kYgyrOFAqBZ9Zn8jjN+KZctTKzhnf4btTpcOpBqshgWgmCpZidPLBNh1m5PS2DGd46wfy6K6xY7SD8onFpkVX1KiKx6gETO/SfpifNVysQSJ6QR9MbmOmbQ6lxCqymMusfemeuxvcfIxi1TyNcgEU6TD0b/cjCpXKNqWdo5h07d8SNn9Z5oT1Egn9xh1QiGbqJysAsfdJkeg9vbHn3jrwdW4jVLLURKQphVBUtpqBj+ECzAiW/KMehV6CP8A9w/OT+owxoVYVmt1DCfpAOGyVMD4W/gNTpNTqZl3qusMaYUCnqBJ0nVzMu34euC2Q/hzTocSObaqqIKhdaK0iAOUgCZgXOqwxrEzbAEqxEdzf6HC0MyzNzHV6FgPzkYzcN9mVU4mGN6bqLg9DI7TGAvHfBlPPeWa9R9VNtQKqvWJWSTYwL40WbUE3n2BH6gnE+WYEqsae5t/hxrU0NqlbNEMoRSpJ2kw39ImYxV43xmrRltAED4HIMTAiRIMX29b4065WhNyhI2ki2FqCkbShn1GMWkI4fUBpJoqgcuzCwPXfeP8jA7PeHlrZ6hmnKMKFN0VUQxrc3qEzsF6d7zgpmuGKL0wAfTbD8srQQRpneP7NP5Y1ZLFsLHh6j/PHN6hPk+VpIEDmBnvsCN8ZnifgxVzlTOpURCa9JxCkjSKTK8+pqPJJ7TjejI2uUHusH6yR9MVquXKm5Ur10nV+WLxlW6p8N4SzCXr1HmxCWg/t7ADBjKZEUfj1PtBbn02uBaY+WKhZVBKGfSIJPy3xHSzJa53PQ6p+gw+No2u5qjTPMFAIkFdtW0x6/TfFaUJI0QIEQQLyZMmJERb3xHVCkX0j1CsY/M4gAjZp+o/InDMVtfy1d15ULBRsQqkD6AYdVqOV5qxn8IXTb3HXFUZqoTdgB3/AP5wlaoQeZlYdQCP13/XF48raY5mwmCI2ZTM9L2H5HDK9YgSminI3lt/WCLeuIFzCqdSk+0z+ww2pnWPxQ095t9Dh0l3J53YM7H2bUPzb9sR5umzVJUAqOpBUg9jp6eww3zKZWNSKR2Dj8zOJKGaUL/ruP6Yn89sZ/MRxJA0k77sCY+eofriNqIAhlQ/1f7yPyxD/PiTcmeukE/KdsQvcjmkfIH+2NaBfNHYfQYemcYdSfe8e2K+rHasa4S1Vz7EQdv874hWqQZGIw2O1YknObO3+fpjhm2H/A/tiuX6YWcSSNXJwhcnDC2O14CetUggjf3w9s053JPuZxBrx2vDwEozDjYn6nCPWY7mcR+ZhST2ODhHCq3fCCo0zJnDPMwnmYSkNVpmT9ccajdTiPXhPMxBJqOFV2GxI9rYj83CeZiSdqrHdj9cMJPfDPMx3mYUcpPfD1qsLg4h8zHeZgSRmJMkmcIGPfDNeOL4kcSe+GnDdWE1YEdGOIw2cLr9MSdGOIw3VjicSLGOK4SfTCH2OJOjHEYQ+2EM9sCO047ThsnthJxJaws4iLxjhUBw7ScvO8YjAwzzBhfMGDaS6zhpOGioPXHeYPXFtJCx7n64aQcM144VPTES47HCr6DDlqDrHyGIELeuO1H1+uHl09fpiJj2P5YiUjCRhpY98dOLYOjHRhmrHTiKSMdHriMYXTi2DycJhIx2FHYQYTCRgR2EnCThcSdqwmrHYQ4tp047V/kYScdqxbJS5w0thQ2E1Yk7CXx046cSIffHY6cdOBOjHGcKDOGlsS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MSERUUEhQVFRUWFxwZGBcYFx0YHBgYHhkaHRkXHB0ZHCYfHB8jHBkYIC8gIycpLCwtHB4xNTAqNSYrLCoBCQoKDgwOGg8PGiwcHyQsKSwsKSwpLCksKSwpKSwsKSwsLCkpLCwpLCwsLCkpLCwsLCkpLCkpLCwsLCksLCwsLP/AABEIAK8BIAMBIgACEQEDEQH/xAAcAAABBQEBAQAAAAAAAAAAAAAFAQIDBAYABwj/xABAEAACAQIEBAQDBgUDAwMFAAABAhEDIQAEEjEFIkFRBhNhcTKBkSNCUqGxwQcUYtHwM+HxFUNyJIKSFhdTovL/xAAZAQEBAQEBAQAAAAAAAAAAAAABAAIDBAX/xAAjEQEBAAICAgICAwEAAAAAAAAAAQIRITESQQNRYXETIoEE/9oADAMBAAIRAxEAPwDP5vP0/LHlUtAdGRmDEgrAYC52MGzAkWucX+H8Y8jLqaYVkdbAABdYPNYXJMEQJ+WBWWypNN2jQylUMNtZp1XvuN/2w3I+KCaIVcvSBAKh4I0iZ7fFfv74zGU1bJPViFIUlxpqmyx2UXIkiAZHtvillsuTSdiWZqbM2i+jSRE/KAJPcCcJwmmrvoq1ilPSzHqTC8qqp+JiSBHaT0w8Z2mlJzVplgpUKdcRdiVMCWJ1d9gOgAwaW1LJcJrvTqVOVVFyptJIkFe1h+W22DGU42+UWlTqLqDrKFzYoQRbSDG+sHt6nEXDuHVawcKxlAlNaQlfMdjCzqsyjqJ2AHfEvHeBZgqEZddRUk6GkjUk6CDYRpG3YjsMKT8Udhl6CorrVQFi6uAG1NqE6jqb47gDcDpgFleP1xAqhHlWlmpCWkKQGkAsLRPrvE4hp5tS6BnpzAC+YzkqNtPLZQIMQQb4taZ1F4beWTSpBtqBXYWmBPNI74YAmhRXUdClCxBAhiZJixU7SLT/AL4dw7iFWnVRalNlTzJMqTLqCLFr2tMHoMWOE5dDT5V2qEo4aHCg7SLXESYm3yxPWz9CrmDRdaiwG0gVCUDlFuARuee5740nPmCXfUzAmnLoQLvYiLwCQRBEWHvjbcA8crlMgqKgZxVfUvdGQkMO/Nbfp6jGUfIliWYkm1zfYR+mJ8nwc1GCrqYnoP1/32GG47Z8tVNwnj9REZdLtNVXJFRlDaUYAGxldRXfcIJmcBjl2Zwq63dyWgBmLaVux0yYC6tp3M2xqH8O1FoAjy9BeXYVBr0iVempHIAwmST2+SZXiJpGpUo0DTBVyXKBouBAMwiqt7RJKW6459NftPxDw09HK0RrXSql0oLGo1SCak76mH4ZI6TaDDw7M5bMuA9GsuoMSUlKlR1RfPUxcKLt0EBhEkY7iXGjIDhgaS+UNDiagI+2QubEknp0FtsDsnxOrl6glVBZYFWodZpCoCJLMC+jTyxtBBsb4tnhPxDw/QKVmoiqtHTNO9NjKaNSsPiAOoQRO49sWuKeFgMiDVeoKiUvNKFdOlWLAIQYuFWx9998BaVVqT6UdghMN5bDSZWWsJUzb/47C2CniTOVc1Soh3J5SrEc2tZkEkGJ9O84ZVQPgufp0qjVEHMEK2MQDBiDvBAv64L8azLrSDeYxLrDFYCjVJgDYA7dyQIucAuG5ECoo8x6g1hbJzLeI0kz0FuoxouLZYZZ1AqVamusjmWhYLwCAOUSdiQevpiTsnkzWaSzIaKEBmUa6o0kNUlv6SRO8FSNpxa4S6LRZEVHVeYSeoJA1QJaYO4gR9RvGOI65FNSall5TJcETf2Ki/QY7hKUPMRCJY05KliNTTyq0EAXJMDf9SaVrWcO4AauWHmKV84c76tWpjc2Njci5sIwHzLMtVaWVVYSZJaZAJvB5NyQs/02M417uDSpZZKy02DBYp8zEq01IkSIEiT1FrQcA85xZE4k2Zc0xUVlUoFkuuqNS+vNtF9IM9Mat4OlTivFDmqS0QUlBCLYWAXUSR/Ve3pir4gfL5jy2DGn/LiklSOQsx+JBZpFMXMKRcb74lr8JpZrN1CappI7Mkpp+1aYgSII3uN4Ed8Z/wAb8OqZPMnVrqLUAbVqj4iLEfiBG49d8XPoNVS8Q05ellSEU0rhlsTEiCDutxBE/LGZ8WZ9f5SnC8zPEgg6QuqSSOhj9e2BOSz7tppjUoY3VoaTuY6kkCxP54N8R4FQcKRqWoik6QSbqbgTFzcz62gYZQylTOL5SMobWFKqVO63kEQb3N5A0+uNz/DxAzEMQDciUJALCIMiNI57ix9t8qmRU0UZda6ydQEgaQIeT23/ADjbGw8GMlChVzFJApUhZYmGhWJKm4EWAFuo3JOOdaifivEa1FYpuVVKnlwRrF2JpuCvN9wqBER6gzl8xnGrDWz3Ya9JOxMaiB0vA/XEPFWq5mo6hW8pOV3VDCxszSCVg3Pa5jD+D8CAptXqll0sLGzAahJMCQItsVntN7pdjXhjgGtnNeo2mdQkRreQCpIIEAHcegFzi9xPMUQGp+SNRTS3l2YqASXXSLaYm2+zdCLacdoZZECSxKKSBzGI5RJMBgLf0ztjGrmG+NQoPMGqO9+ZpLKp6qpWwgi/cYtlpK3iBmyZyzrqbSEpEvp0qqLMgmT8JsL394yXFs2rCmnlsmhVlIA7ksbQfceny0HhXKN5jVmqE0i7UvMUKdRMrZSdQLKYEAyYG5xF46B5SKZpurNT0AKVCX0mZ1SDFiOvQRhxFLxvjTZunlPIB8x6n2yIN2FtK9WF5G/1EYq0MhWdaaorVSS4FJQVAZWKszwCRfr9T1xDV4k1Sqg8k0mspkSC03KbGZ6WM3740HAvFNamrItMOyFxNRtKlpJ1COZjJ2698UF5EOLcApZPLpUrMgdtMURLayNw9SbgCbqvKYieoX+eohQVdWkn46ayjWEwRckWGo9D2vBxLM+ZU/8AU+aWOklnYcoBJ0oQvKpm4kTY4g4flUqQiLUrosO6AqoIFiWYcxUSLACb27m+TprEzNTyRVqIKhp03dxV5e0soTm5WtqLTdj+HGVFV3L06E5aoSKoSoxYgKTMtuAwPUXBG25uZ+uagOqnVZaXLq8yyKSGhpEx00kHbfAjOVAcvUqKWp1KYIZzzM4JUeUXm6gNIN7WIHTQ2EL5TlGcMKoN9gGktHf8979BhMhxQLTMGSPjD8qm55IUc03N8VK+eQlRLBZEQI1XPoLX6DFviPBqdEa6XmVqFZ2VaseWNSzqQ2LbMDFp+WFaXeFldYVaRWmTOqSFBM7yQQCbAH+2GcT8OVaOZp5giaVRgQQZ0ggAarWnoeuG8Gq/ZqGpr5ZBseaQfxAQW2kdica6jx6nWV15piIKz2C3FvXGoyDmpa1zhuSzTqzfGBYWJGoTJUkEGLCRhZwQyWQeEqMv2ReCxhQQLsATfaRbrbe2NViDOR4kxymaNQamzDIiwoCU9KtJ0j4ERSPywLo1qubp0suqABajsNDSpEgKHYgQeUdb9Rgzn87SGXzVHKIWE6yrqRpTVTCnU94uQFHNJb0wM4fxPL5fI1BqJquSQFEaGB5SCp1RpDHUZHMO4xxdUHHM3X0hKtOqQrCl5SIgVXFPSrA6urGTEAkDsMDqeSy5rU6TCCxVa7EyFdQrF1Nx0dYn5RvezubGZoUqpbRX1uVfUZqquosHkS5AMq2nYwBGJeFcIGa1BUNUGCztTJSkTJLA8rWQGBeSBsMWkPZCrk8wCKGXRuZYBAHOVl6gbqyjSeoNwMAOIUlFRUdBQADjWgmSRyAC6jlEzMmSbWAEcOzhytUBVYrSLLKQtgTO86ZudjcEDbG1y/FqFemMtnKaUKjbm6GNPIWYqIYgzBtfcExg39tdsUuWqInnHS4D/GrHcEXIFoJJv/fEuZrefl6kBoCO6BmCwi87wLmxEgTuD6YMcM4ZUpZioFrVfKI0q+hgHdHEUm1Lpm3/AJDuL4fkeHLmatZK+lXMmA8SJMkRdhFrbSfQ40zoOFVRo0qqRqQFVnzBqWBa52aRuL98A+P0hTqK6k2iAeU6wxIvPygz0xo6SU6uZRkqMKSkrSpjdBcEm8czbi5IJPTFjg60kzVWo4DtoOouBpXSeZlGy2I+K/L6xh9BTp5sJlhUoUNDqo82qXGpWa4CiOUAExfqCROIuG1CyHMZynSqooCDXclXLaqoH32CqRJ2BgQcWKgJzKLTVNHmgwwZRWFnfUSIIXSBBHUbYt+J8zRTMhyoIDBhHvLKyE3i6wbdIOMtB6UvM+2qMWo6YpUxpQ+WSuidwCFAF4PLvuML4YFLMUswldm1oo8tH5QOZVAXXLFizbTCxteMXctWqrTQ+SxXlFNZUGH/ABJHwiJAtuZtjR+KlWjQWvUoLVdCZVlkFWQjVBkWNwbwD88ag9MI3g5nT+Zyz+ZTXlddaq9PmGoQwMXn9sVvE2bajVKKGUOIu0ypEEDoSI3H+2L2c8SjMLlQAtN0QUncLGpZEaVU81hMWG+wOLfizLUK2WpPTUfZp5ZNOQGdWWSZN9WomSZBJ7RjPajKrC05U7iwf0JYn6yJxePEnpZYU1JIYszRswYG30IHvGH8A4ZUrlqaEogPMzsLLe0RzGAfocaLN5ejROhtw6+WweAtgdRPSLbXj/xxmxpn+BeaFapRqVdQX4QmpWIlRrF5BWbbGLg3xcqZhDRqLRfV5YClnNyCotABEhte1hI/CcTcJ4uorSxKgHeB8JADNaDEAGbgTsLyJ4rxcKKmgBjU5iwiHiorCR3Xmv6/TKGszwupVZ3B0inl6YZUAspAdi56GUnvAAwKzNY1byKaA2WBfSYaZuCbwADfVOGUeMlE12da6aHLKRGksIFzqaegH4bjfC5AAjXXK6a6EoWWDJMFrHlNmgiR7E2UJUsx5VBkvp5WlfhkOGRioWFlbSeoO9saHjHE2osfKfUzHSC5AgRI+GL8wHw9NhvjNVuFNmQppEKo1QwIYkQxa19Qmmb9AJ5uq1OC/aOlNypU31u2lh5atqYxP3gNXt3wzhIODLrrea1aHop5iSLu41NBE7zFxb9MBa9eqqFlhdZcmTaZ6CdzP5YKHKKtRgGLPTVbC4DSNQtAAF8QvkOWm0IwIiQoMdwS5MkdTGGM1UoMKgAIMKADN2LHeZPaL++CWRrGilbQjsXUU7KZkmQFgz93sfyxTziIGgOzj0gdDGxFrXsMWeF5DTVpVHJ1ATTkk3mxnqJgAbX6b4PaG+C+JKNPKvTagV1p5QV9Q1E62Ll951EAx8rzgJQ4MDUVnb7IMFKGKlRnYXsV20n70xExiydBaprDNJ0lJUyQTbU0wBJuog+uLHBs7UXVQppoR2BZgutiCukKI3tBmJEeoxuVCVOlQpjQMohp5doL1GZlRm+85KnTJgxcwu1xi74ey2Qqu7VMvSILKCizpDPaad4NhGsaT7TeBuL5Vw1BzqjWorMXUVHMaJFwygLOlunQ4Ftm2SnQrulIK5IZEJlCJOsG3LsYAIu29odlouMeBqKMUy1F1pqQBpcs2sgfYw8wJmGI36xbFbLcNoZdFSutQtVJ0AlaTUxq3c6iGl0E64Gm46gVcl4lJpKug61qai9OsOZLBhpFiTpU3O87HFqvnEqKFvUqMx56khklpEPswIN9QsQT1wzlngJqcDq+UayhSgMMVZWKGSBqEyoJBiRGIM7WNZklVREmBqdgBsqDmERzMdpY4L8a4XTpVdCeYpgag+k+qlWpmGUiDPrinXyYGzhpG4B+lxONa2z0hr8UYUCAJqlgXYhjC0yPLSnJvJ5ifQYIeJHo+brpOr+YizCAhOXmm/xk05kQImwkTDkeHBy+pwgVC2o+kACOtyMWuH+FMsM1T86rTWlUGulT1CXp8pCMW+Fj1EkxYR0xZpqbsV+DcAD0zXZpqKvmBYjRD6SSpUlg4ZWJMC5G2N41eoy+Wj02qKUNIsrU0cqPtBKnSdojYjFPj1Y5Gpqpw1HQQQPjDNOliNmAcKsDmA6EGRk+IeO6rLpfSCOY0wDqpuSxambxy2t10rg210fx7MavMbVDpUAfljmI+GR1Fuu4nrgTlc+wqqUMuPxywNoIYt0iRjuKcZWqoklqiE6wSQuonUSBYmZJtaScUMrn6zu7FxH3tQAnpbqTtadp64LYGz4Pxp6aKlb7alE7E6BebCSygkmBeNibDElfgNPM0vNy1dYDB1Ek6CpkFSBPyJESRhPDHkV6T+WXrVgIKhlVg0CSlMQGXrLGY3E2xB4ayTZOsSzaarluSAmtI+8CL+8SO98Prhr9sVksizNu6KjMvLqliSBqkRGxPptglneJCjVCM1RlC3LXkgcugzAAiCT64I+IMiKL+WrK5POUMyjsSVFh6yPl3xkc9RcsVfUGUkktUDGGuIG4E/LFeIz7G+CakD1qoDB0Io6oCliblL6YGkAmRtE93NnECK6Kj9S7jeoDMx0gfQn63PCdEVB9pWWhTo6XO8hJJOmQwhiYvJHLAMjFfxFWpu4dVEO7stDQVKCYVGA3kaS3WTvOM+itZTjYqVWqO4VVrCsVW4Jb41XqbKbHqemNDxbjZqZRahPNUFlJj77KD8NiSNvUfPO8F4XSTLMaxV6msBRI0CQra4IlrcgMwNUgTfAXixUstEVFiOS40qpAJUkddX++KXXJBM6oFdotpqSDaFm8bRExcdIwaz+dqqmg/AYgjbXy6iLxzFQPlgfWyOoABlJ6wbj3ntbCvUfylpPbTsOkEbet8Vu+QvcOz9VkNOmuozPQTF7H6bb9sdWy1bNOIIBRRKmRrbpBMXk9TIE73xRy+e0CRtYm8Ena3bfF7h2fU1w3MAADOq+wEiNrE/5fGdkxeFOPMNcOhBksqStlkcwa0yN7XvJOIXRQqNyuy1gp5plSCdR+Vj0Gkzg5W4oyVPKoA12LtqRdRLCygqUueQTNxBEgxgRxXPmnpFKmaDMWRwyX0t6kbWiYmJBkYrEJZ3w9SqhilKXUwTTY+XTFjAcCHm2wIOrfaSD+EvMpABz5fKA1OXCmARZo0iABt88XMlw9aOWRKov8ZdQTVd7llAjWQdWkkwtwTFjiLKcQ8mmyoy1C0gBmllvJG8Axvv1tjXS0r+HeHLTrDyxUp16KlI166NSpeS15CNTvb9sO4fSSsK9F3MLVIcqeeq2rlJn4aajQNIudPQC8WdrRWptTjU6w0/aLAhlaxAsCQRyx1AwGTMNQzTSKpZr6SNx73vYxM9PfGaT80wNdiZkU5EbSdyZvETtbbEYygnboItcW7+v54j4oiqZKlXZNMmQSSVF77T/xi7UXtYj88bxc8leo4ImebcooIUACFPoD2HbpiWmIk/iJPoJiTffYdf1xHUJiBsJP1iY9CMOI+Y7YoCikB/5Wgi1httiJ+MVkzVIIRr0wH6qoDbG9wsgHcamvfD3qbeuKGYq/+opsLx/Zp6YbowTr1EdlQxT0ldbn8WoRKmYSx7nmk9safI5BK9DXUKDyvMVXBhQqNCkGwJM/qMZVq8jbmMCCs21Ab7HvYyPliThfiuo6JlW06aJqfZsoaSXnUQR/UfYj1wztTpcyoNOrqKa1MllJM3g2Ynr29ZtgvlsuHVmWmCAxB1tGm0gWa5jpgTTIFhEzsCPfb/OuJqbaWDCJEEGxgjYwZFsb0ztLUpXvYi0RER09MctHtfDnqFrnVMDUT1bq1hYHf64kp5djsPnjQFuHcLZ1IpqjgqGqIX0mdTBUE7bEsZELMb4j4rwxXqLmKa0HLBnQKShZ0BDlNAltBBiSPhIEg4ouARz1HsZIVomJEbz1N8EeE5QUqvm0k/0gdLmdAMjUFmBcEiP9sc8o3KB8VSuqg1Q8aSUpupKNMatKtJBZh0IsB0w3hPhJhl0q1K0NVWQmhdJkkFWBG5ta3vfG1zNYuGzHnUqjLThqTygBgqEB3bmaxO+kbHGYzHidPKVa9Ik0wKmiZ1n8KlSDsNt4mx6nBY/gfDw2ZqLMhSFBYwEXU1wCRA9D9cbetwzh5otpq6EWEdiIZWgmDII1N6T02sMY1s3RGcr1ACKbJqCqOZXOjlcHl0gkmZPvfBLLVzmlVaDTclwSFvMC4sFuJBi8fI2lpMwcoKlXKE2IC1GGmVkEqiz3G5AEiwwX47/ED+byxp1cuEdIZHDmUdSLggSJvMHbvjLZrgNdFJKloMQpmD2sf2xVyuUZNQemWBBi5TS3ctBBibg7g4zzs/hPkKgFIFpPOxMG5Ji59NgO9/lHnnNYatBKrKq4MkzeJ62sYJj64Z/LrJAOnSzN8W/wQIiwv/xixR4k9JQKWqqmoNH3A0SrKD1WLg/ngl2qt8AylMCuubVxqVRadZ51NNFhYBZgPiMG1rE4uf8ASnV6dUpVGX5Q1SCF0zAVdQJ1Tba5ae+JMr48pLzOqlzLP5ik6ogKiEEgQCfiG5PqcUvHvj988op0h5VFXUwTz1Oi6o2H9KzHU7Rr0UPHeMUjUZlUmiSIEaZNxBixjUZPt74FZ3J0/MfSrC91HMI5SCGPQz17jA6rXPlhdxHWfpHywQ4FxY0qqsSSC2ll7jcGfQxHtv351GPltHOlzBba5MdQJtPTtBxDTrQDrAkx3t2I1dN++LeazCpXZqZlSSeYmWBvB7bbjtiIfaJqY6dJ0jqT1P8Az7YdJCEva/b1iCZjttE/TFpAVpgwFJO2mDsQSPe9jiYPSqLCLDgKAQNoXmm3UyZ9x2xSq1ArCSRy7iWhhO3bpf6YNIRylerScPl3ZVBg8w9GaNQiDi94l4jSq05qAPWYgIxLKyq1gSDCvpncWuewxTybhMuKqhZMq+oDSxH3R1G1z+mIeNVqv8uA9DT5p5XVySukgww0ys2N42xpCnhCpVSuPN1BFMO+mA7VSFUMxvIGoi4A0qN2MnuJ8JFYefw4yoYLU1GUKabAVHGqRqEr8+gwH8PZ6pRXRX06WVVYnu3MnmA2kqSA3TrBIOPTMplqBy7aKZQrA8sM1hIC2DQQZJkbTjSecZ7gD5fLsFJZkqFpCsF1mJVZMkWBB66ZI6YDtmS9Wkz0ytRVDLFzvImTbYgg9iMegcdKCpZVSYnUJIiVjTcmGG4PUbxjzXN06bV6hFQqGNtHa+n4ha/L3t64zki8bUlUN7II9YYX/X6YtaWmCCD/AJ+2KvEnNRqYVTLhABNuaIPYSYxpDl1LFWp6SdMc0TvMSb3EY1h0zlATzQqncuIC7QBJJJEX6RfriKnRLkwehNz0A7/oMWsxlgXrAAjSBEfigT17n6kemJqeSca0RZKsdZAI03C3N+p6TuD75OgxntF7G1vniiQf5qmCLG47bH6xjR0uEN1ggAksBuL3E+xxfpcJoOVJVgy/eBuG27db+8YYgfN5CQixZnA7dD+4xb/6ZpaSgDRuQAY7Tvg//wBIM04d2VH1FdUW0sLG0GSMFVo01HIug7GTJJPrv/hx1jPixi5JYMLvvAAmMTKIELP02xsHyQJCk0xeBuDP/uA7gzB+eIq/DPs1NjqNjqBiSTsCOk4vJeDNvVOkKfrfDkqjYNINiJifckemDv8A9NO11Avawv1tE72wOPDmpkgj6ytub09MNo8ajy4lSopxuRvqZjyqsmAF6+psN7Lmc2QhpODSOpS6QCsBZL6ugW/QyTN8Dlzhp1AwU+ZScFSfh76TFpkgzP64qcWd69Qk8sXJnULmySegnSJ6Y43JucL/AALMjmCDUxJZixLajpgbABQpOsEfeC+uO4tw8jLVWp+UGQ7lVIEdWJWzGCAT/fA2mmkdAd9I+drepP5YrcbzlUZY6GYAsAxBIm0ENPQnptYYZQMeC/D6vlXzLtqL3qEKCAJ233tNtoGCXnZajTcUatUVG/8AxyB0kG24gDe0D2wD4UQuVpEGZWTDn4pKklWMdB06DFpqJPOSD1MdLgSDOxxqRWoaaVXc6SwLEsA8czD3JJJnab4s0PFdegzq2gSIshmekjWJkjv63sMV8zrdVprUdhMhRsCewBEm28ftgvwvKaVBq0GeGg1dGprEAhgSWJA/DJiMFUZPMsyvVWAxdUZhfcyDG4A1aRv1G98WeJBV1pZldQVj7pmdMESLyNh8hGLeUy9Fs1URp8tlBQqGgadWmwF5mBNu/bEXEOFkuBTLlDqUOQV1mwIPXUOY3j5dMY9NVj2EaSNlMEbk9yAev98X8xxOmg0KuoWuYnUSJaRNogQD8zhmey4WAsCSBB9GImfy6bY7KVECkuL2KzIvqEkdDYG3r6YtozLoH5eYsYChRNzvbrH+bYLcQyVFMwlBV0qoCMTuzNc6tPW4XpEdIxHk8s9eqrCFYxACzzd+07H5YfxXIoxHlOrOf9SAxhvQydRIvbrjJV6vA6slYEBiIJAIIEmJvBHWLm3TEUDTRpkga2ZmaxhZgbXFlP5YgrZuqa0aipaBMRbblBmB1AB9cWq1GtTVVYDQADBsDYSNye0+uELQ4QUpl0ctps4+8BqGxBjaN+43xUzfDCafmBhc2BkkydM29Qeg6WxEEZ3bQhB0anJ2BB+ICYJPbax7YHVZELBJF7iCe0j2g/PEmgyGV1LBXrp06hB2mD03Bkdjg1xTgbPSZKddNaItRaRUyxAAJBbeQD0ix9sZ3h5RqcOwWFGiREESDB6De/tYzitn6+YpV7uwdGA+MmBIkSDsZmJwpqvCnHxUzLNVVWCKqKXCR8R1arAMdIMewE3GC+X4w9Cs0EnLAgAuSHRQtmUGGKi3Lfa3bHmfk13QldT0gZ0ibesfv6YblqpQixRtwSpnoQQdrevbD+lt6txQgAgtrX4kcEtp3YMGG4Pw/MdhjD+J3Spz00CHTzAXVjqJIEm3Rus47L+JKlM8nOoMlWiCBY/+JO5vEkHczh9fKiogr5eQDJZGkwwjUs+kggegjpitSvluIBqmUDAmUWOsFLj6aca2rmkaoA0FpgA9DG4nuTb0xjvDtOk9egVqBSqOCrg9nMqQCDBv90wOuN3S8NDMTVFfLgX5Wq3bt7HpePXFjNRXtla2ZIeoobTsoAjbrE7SJNu4vg9wjiBV6tUrqQAio2kRqYQuo7KCQCbn98ZPJqSQ2oamqFZJtyjfv37Y03DeI1BTeghJpjU55Qd9OoN+Ubwe4nGJeStcaVUeafJbUJkyO/vsOoscR5N9J5iT96ZIB3H16/TDKIAZ1exUKkdlk6o//Xb174prUAYKe9/YgxH199sat9gZTizIxSCbW6EQBJn3BxdpZ8VVJWWYGb9fz9NsZOtnDrLgm+sA+kxBtv8A8Ym4XmCLKSAJsewDEkdrfl8zgmfJaevmg1gbi4PeDsfr/kYr0qxOgWKuNSCO8+3+H5YE5mtddHVRESJHX2kkf5tZ4fUA5QRYXvvzwDHS0/Q43Lugeydc6FBcyWAO/o02P4ekYTjtRApK1lLadjqH3hHz3PtM4FVdQp0mvZwCYuDNjHWCYj3xHxfiAHxfFvI22tE7gify9cao2mThhZQpVTqYQZ+8Z9fcRO8b4pHgxFJgSRJGrV0HMVI6yQG79Y6YKZXOhsuA0RpG/pBPsdv8ua2epurFhDLUmlTBgnWv/bWbwQxkkQJGM2a5IDlqLVH8qG1KTa3Te9rjfEnGOFElqNRWlQOUEECRLSVJ03vHriDPUWBLoxkCWIsRtPTcknp93r11HC+Gqoq3Ymygk9dAvAsOYn8sWE3wKzfAuBVVAgVGBOoHtcnaD6406eGq5pSYKyYXWZHqREemLfBq1kIJANNJ9SVJPXb++DlPNuDyuwHf/afzx1k0NMzwvgjK6uaZP/vA+ZvH1jBrL8GapUIV2osJbWp5ip03k7jmmR0NoxaXNSSGCm9mgg/WN79e2KeezQpmV1Kwggo8CLBpBECRedpAtgym2pwwvE+EVEzemedbagPigtJJaebSLnuZ9ilVqcIFhRzoVUGNLUzM9mlIneD64AeLeJsKrFdRIUl+YEqNQJYmeQf3AgYN56gRSp1EaCjIQLzDFRBG/wB/qbiRYicccPZrI1snpMGyox/J7A3vuPTC1aGpWcLYu0bR8cQJPr2tY9cWeK1oWtMCpJ8zsYbVIIO0EfPCAq1AjlPRQo6s9ONzzWciSCQOuMo/hXFlUaHUECYPeQwUdNiSdQgjsRtQyQvzMCBJIE6usRYjp0w+FLaXhdAaARGu/baRtvEz2uW4p5IQGkaeshTCD7u5kiB0m9/zxTlM5mNPmtfl1G7Ce5vbtG1vrghxDzKekFWZC0gi5KsWC2E3gAj9LYE56sJqz94Ai1phYvEdDOLeVq8pJe66Ct5uElN+xCi23Y4kiyvEqlGsQeZdOgggQQbiPYk7HoRtivUpsdPOxlJaenc+8xifiNZHrUyZVaiFngbkm0W6T+XSThMnl18xRckkqwiY5tANz1M/TGvQWqtJkDtqGhQSYWxjTzrHYkbXt3jHFGqfdLcyMb/igqNV4GmLHrb0xNx2vCLpC3d6J5Yv5aCTH9SsQO4wvhyiGyVclmjStmEABTsCNyWMjt9MNnCRcJc00ZkIBvTF9WnmKzp9I6m0zizkuCirEszSCS3c9puTB6+2IeH0VNGqolWDM8sAZEqVEdAdQv3jvjVZPh6lWU6Ry6pA0kdGAI5raT9cEGmWzHBIDlXU6TsfvCd59D09MDMrxKpQrEK+hWsQfhi41RI26EHGnz/hgUk/1augEqOYMAbnSQRK3I+fuMZbN5IwIUtAvPvIMDoVI+ZxXgxd8L0aZqISSrByRaSQVKkSO99wfXG+4ZkaAqKa1Wm4QBQFqCGDDrPNETKxN5tvjzvhmWdqjFNJZQDvBYg9O7G56YY9YhXqIoeqqEQ4LhFsGZATAYSehiLdwY5Gzl6DX4fkq3lmiFWTNPyhsxO5idQEC56G+2M7xDIutQrsbXWxgrGqNzIPTeDtOAvhrxLUo5VqaU0Opi5dmg7QBPYXPzPTBY5s5mrSR0UmppRCTUGki1ihJ+IEQQ3thtlCfifEtFei5cuz0VqVY21mSVEQI06fnPtgXV4gCz3sSAD1FwfqI/LDs3TFHX/MPUSoXYMvl2gArqDFhNzddOyxONBwfwNm101aaqrlGCLIU32YhtwVJ6hpg2jGZNtXgBbNwkFWLoSNOmLsWmbEzZcW69Y0oIWQVECRN1033m5O3zOL3F8g5U1MwPLqUkXVAF2VZ1H8XYE4ynCOKrVJ80QgQhW3Csaikm0FeXV+3pid2T0fHgXpcQMrqkQZUgSJLAkdOoU4kq8dVq4CEadvWQWaBtO+/p3xJw7w82ZL+XqcqzCmqj47qA0G2iATuCIjvjHE1BnQQktTfSVjsSGEfXG5v/BMdx6Dm+JMqmSSAyPAuLOS29xBB9MVvELAorA8pk7xEbiOu9t4GKf/AFBmJV6LKWHx/EBBMSssfmDPvbF+mi1RT1hyiXOkgEgWYrNgSNpiMWXy4/YmFEKmZWnlldbkU4Yz94qJHvcx7dpglwrL08xXNSuxSoDyqjgiwlEkiBCi56m+5xlkzkp5YS11Uu1wIg2Fg3T2gdyer8TdCHqf6caW0DSQskyIvIJnft2GC/PiZhVyrw+GrU91ZapVYIOpVYw5F1uOnoMaHw1mQ+XLXIJIk2Jgbn1OBGV4aa1d6gquyZim7AiSd1lVBnUdIm/7YtZBaNB1ULVFE3cTJVtMx0g2iCO5vbHbC+2bBDgVcaR0gRuJ+Jje34dP1OCLcQXVpnfFLi2QpZTQ9EEowm5n+nVNui/mMUuEZ9KkEMpKzN7ze5G4nHXyk4Z5F24iA0EghvXpEfrGAud4g3n0wLxyHrKvYA9zMYj4rn/hZQTyoYE35rR+/ocGeFeHXzdQVTyUlUaqpgFipB5R3Akath64zlkdPN/FD+Q9QMIL0HpHezeYo0z6aSfpggeINUphUvykCYkFZj6DSf8AjGl/iz4GFWcxlxNUPLr+IATIjc+n+2MFResKwUoNbwmqSDLAmIFvvX9vked/q1JtPxTOGqX1roZ0ZiLTq+FjuTuo37QJwN4rUAakFeVDCRIEEFBNrQVAuOow+mj1X0qrs4pEFdMmSuom24iBt623LePcDq0lippkETpdWNMwAFYWt0n8zjn5SXlSW9J6dWQrl/iV7EToLGEgdyFmTNyQZvMtOuFppUpuq1FSGUEnUQWKsJ+GZI0++AWZzulVYghlgpPpHYkHb0xSo8YepULNBZmJjSNJLGSCoEGTFukCMM/B0upV8yo2otpv8IHLICj5TpnuPUziXhOVarXSlTBY1Pswo6yIHr0BvHvGNL4T8IV6gq66NSmrwnmMltINwNREjaekhZ3xqeCU8lw11rlHDsGph2dHKXguipz3GoFiLSB1ONSbHTz/AIlwXM5apSTM0XUrYlrgqIlQwkWjee22K+Trh6zMqaNJZyvuUlI9IaB/h9sr54Z3KmlRdCHYyz02NgJOnUBYlWWem0g4zXBv4Wgiq9Q1CXYcw0KAA0kKGBN7iRH5Y3cPplkuHcOfiFRcvRZJao1aoWEBAJ1NYknliBa56Y02a8MJlstWpK2pGo5mGKxpbR5gXckr9mY9vXB6t4KFGkFyNWpTqsYOupPKGmSCNJ1ACYHbthMr4PrVaT083WDkBjTqUjDDUhQh6ZWCIZhYnfDjjZ2nkNbPs1MmEABCQJ+9TUEj0mmD8z6Y3dLiBUpUJDCoXTtILm4v3Tp3nGb4l4QqprUmQjAAERqMT+YWLfiXvi9l8vVVlDaSEqHyyTNtU1OtwOuxtjnqxbFOPZ/UzUwbB3kTMiW0gxtAE/IYzdDidPVWOwFNgpEmNQ26dNe/tbozxalZFaoUdaTOQKxOrzGiSBsFkD4d+k4FcMzwakzEopJhhMQekA9I1QO/tiu9mR7DS/hzlkMio5PctEHoQBT6G8euCg8EZJlClE1Ddyxl+4ZtyPQiMGhlwPvofYr+98J5Q9P/AJKcd5hjOhsJoeEMlRKhKFLUtlZdybmWM777zjJZvxK+SpmvTy+XOnMMieZTI030vphzpJYGTF741PjCrVpZZq1EqKlEiovwkHSbggdCDH/GPH/FPis5vQqArTk1WW16rsTHqFk+848vy+UzmunbGS4/kK8XeMamczL1KihFICrTQnSqqNhI6kk7bnH0RwvNIaFJlsDTRllZiVB3Nx748S8H/wAOv58tVquUp0nVSoHNUMSygzAjlk3+LHqHHPFC5FVU0SaaqoQhtwAFZSDsVsRvI97d8NSeVc79BP8AEDJqbKf9YQQbdgSPYEY8m4lwZ8mjaiSjkAHb1Ox/2tj1DiHiytn8smYFMLRp1PiN+c6k0IbWFpPcDaYxnvHOmrRFPaCGEX9J/wA9ceLLLx+XXqu05x/T0jwNxZK+SoVqYCv5IRiv4khWAHT4QY9sZnxR4OTL1WzaOGFap9oPwM0kmezH6G3W0X8HOF1ly9Xn0U/MEMU1idI1EXA7Y1/ivg9WrlKqITV1LAGhUkyOpeLROPXnjM/j04y6yec5zPouqGEkgC+4kftihnvEYy61KDAaRzoRuZu1P5kiD6nEec4DxCmiqco7MzsBpAMIBKkuhIB337Ybx7wdWZ6hkMadOmbggvrMKQDcQZF+xx4MPgu/7R6LnPSGnxG06hJvv3xRzee8wG/KO3Ujcfpj0en4W4QFA/lmZhE89YSdj/3I3vgf/EPN5Y5FKIpCgKQLUBMXEB1UAXDSJ6zB6Y9M/wCfXLl/J6aAcT/6TwunIVqqIEWYk1GMkeoBnvZcYXO8fzlc6nzD3iQoVR8go6euMZmPEdbM1qbV3L6AqCfwgR9TuT1ODVXjGhbAGDEYvmuW5MVhPsWVWeWqM9Q93Ysfq2Is1xL+UYVE36r+Jd4P64rrxY1DoppUd2MKiqSSfQR74ky3BGGcy9DPL5XmOpIJHwG4WRIkkaPQ44Y4ZW7rdsj13JZSnWoo1VFlkW0RbcWAgGDfBqnmdIhWgbAXt8pjFqlwykdyfTbte8DEjcMpCZJX5z87Xx9OXGTTzhrVdQhzqGPDf4rZs0c+6pI+CojAkRKrJFhfUu/vj6GzPDaYAPLzEARO5+e2PIv42eGlfMZVaYJrVFZAqySYYRA3vqxjPLGwze3nnC+I1LsHaWENzHmHYwbiw39MFKlZGWGhJ2MDft6zgfQ4RmKVfyTl6vmQD5ZRtWnuFidsOOqrUp0qKs7GoFjY6zIVI72b6Y8eWO66h/8AJNXqCjTEu76FX1PqdgN/SMbzwt/BJ9PmZmqabzZaaeYAP6mkCfQT740Hg/wF5GcydV6MRlXNbmJiuYHNMwYdrLA5fru1qAnQqkmOr6AY3+vtj1YYccudvLHj+HrofsuI1lPYqdP5P+2LNHwxm6ZCpnC5H3WoBp6n70xM+t8armZgpoot92ZbDqY63/bEeZbQY0obEyDci9wRafljU+PEeVPo591Fp+Q2+ZH5Yl/majiQ0zuJAI9DJOKfC+MGvq+yflgE6miNwRAEjFqlSZCGOsBu0wR6kXjYxjpwyh/lzuwIi8hJP1nEMSbn3bTJj5m2LOYQk6pJBFtMn9/2xMuXpkKYZibGCCR8v741tBuYpIDYhvUqB/fCpw4EBiok2U2HzsAMEHyBW99J3L0xb3g/thq0qZHx36WIH1iTg3Eo53h6VKWmpTpOqmQjqrgHvAkDfFPL8By1KTSo0qZi+mkq/KQo3wRahJIFRD2K80ehH5Rjigp7hn2EXUbbQGv7YuEJVMvBuUPuAPyAww5cdTT/ADw9lpsJ/MNEfL/bFbL1FSbz6T+xn9MZ5SDiWRV0amYh1ZT6ArBN4748e8IeDBVSlXcFga/laF/AlOWfeeZpEjYj6e2DM6zLBVjbUv8Aab/LDSkHUAgidgQLiCBa2MZY+V5al0z3gngBy2RpU3QpUIao6NaCzTFz0ED5YOVOE0KtPTWFN1sSphxIMgxN/bF3L0FInWCw7tb6E4uUHgQyJ7qRH0N8NvGgwXjLwsK1KnSydMJrqqHZKYpIqBSS5AgNBAA6zGMZ/wDbrNwv8zUCg+aT5UcmmmWpiSBIZ+WIMRffHrvGKakHypDX7iD+kYgyrOFAqBZ9Zn8jjN+KZctTKzhnf4btTpcOpBqshgWgmCpZidPLBNh1m5PS2DGd46wfy6K6xY7SD8onFpkVX1KiKx6gETO/SfpifNVysQSJ6QR9MbmOmbQ6lxCqymMusfemeuxvcfIxi1TyNcgEU6TD0b/cjCpXKNqWdo5h07d8SNn9Z5oT1Egn9xh1QiGbqJysAsfdJkeg9vbHn3jrwdW4jVLLURKQphVBUtpqBj+ECzAiW/KMehV6CP8A9w/OT+owxoVYVmt1DCfpAOGyVMD4W/gNTpNTqZl3qusMaYUCnqBJ0nVzMu34euC2Q/hzTocSObaqqIKhdaK0iAOUgCZgXOqwxrEzbAEqxEdzf6HC0MyzNzHV6FgPzkYzcN9mVU4mGN6bqLg9DI7TGAvHfBlPPeWa9R9VNtQKqvWJWSTYwL40WbUE3n2BH6gnE+WYEqsae5t/hxrU0NqlbNEMoRSpJ2kw39ImYxV43xmrRltAED4HIMTAiRIMX29b4065WhNyhI2ki2FqCkbShn1GMWkI4fUBpJoqgcuzCwPXfeP8jA7PeHlrZ6hmnKMKFN0VUQxrc3qEzsF6d7zgpmuGKL0wAfTbD8srQQRpneP7NP5Y1ZLFsLHh6j/PHN6hPk+VpIEDmBnvsCN8ZnifgxVzlTOpURCa9JxCkjSKTK8+pqPJJ7TjejI2uUHusH6yR9MVquXKm5Ur10nV+WLxlW6p8N4SzCXr1HmxCWg/t7ADBjKZEUfj1PtBbn02uBaY+WKhZVBKGfSIJPy3xHSzJa53PQ6p+gw+No2u5qjTPMFAIkFdtW0x6/TfFaUJI0QIEQQLyZMmJERb3xHVCkX0j1CsY/M4gAjZp+o/InDMVtfy1d15ULBRsQqkD6AYdVqOV5qxn8IXTb3HXFUZqoTdgB3/AP5wlaoQeZlYdQCP13/XF48raY5mwmCI2ZTM9L2H5HDK9YgSminI3lt/WCLeuIFzCqdSk+0z+ww2pnWPxQ095t9Dh0l3J53YM7H2bUPzb9sR5umzVJUAqOpBUg9jp6eww3zKZWNSKR2Dj8zOJKGaUL/ruP6Yn89sZ/MRxJA0k77sCY+eofriNqIAhlQ/1f7yPyxD/PiTcmeukE/KdsQvcjmkfIH+2NaBfNHYfQYemcYdSfe8e2K+rHasa4S1Vz7EQdv874hWqQZGIw2O1YknObO3+fpjhm2H/A/tiuX6YWcSSNXJwhcnDC2O14CetUggjf3w9s053JPuZxBrx2vDwEozDjYn6nCPWY7mcR+ZhST2ODhHCq3fCCo0zJnDPMwnmYSkNVpmT9ccajdTiPXhPMxBJqOFV2GxI9rYj83CeZiSdqrHdj9cMJPfDPMx3mYUcpPfD1qsLg4h8zHeZgSRmJMkmcIGPfDNeOL4kcSe+GnDdWE1YEdGOIw2cLr9MSdGOIw3VjicSLGOK4SfTCH2OJOjHEYQ+2EM9sCO047ThsnthJxJaws4iLxjhUBw7ScvO8YjAwzzBhfMGDaS6zhpOGioPXHeYPXFtJCx7n64aQcM144VPTES47HCr6DDlqDrHyGIELeuO1H1+uHl09fpiJj2P5YiUjCRhpY98dOLYOjHRhmrHTiKSMdHriMYXTi2DycJhIx2FHYQYTCRgR2EnCThcSdqwmrHYQ4tp047V/kYScdqxbJS5w0thQ2E1Yk7CXx046cSIffHY6cdOBOjHGcKDOGlsS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www.nationalparkstraveler.com/files/storyphotos/ROMO-Winter_Elk_Herd_NPS.jpg?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8" b="9651"/>
          <a:stretch/>
        </p:blipFill>
        <p:spPr bwMode="auto">
          <a:xfrm>
            <a:off x="6789631" y="2104993"/>
            <a:ext cx="2411765" cy="20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data:image/jpeg;base64,/9j/4AAQSkZJRgABAQAAAQABAAD/2wCEAAkGBxQTEhUUExQVFhUXGRgYGRcXFhcXFxcbGhwYFx4aHRgYHCggGBwlHRcXITIiJSkrLi4uGCA0ODMsNygtLisBCgoKDg0OGhAQGiwkICQsLCwsLCwsLCwsLCw0LCwsLCw0LCwsLCwsLCwsLCwsLCwsLCwsLCwsLCwsLCwsLCwsLP/AABEIAQMAwgMBIgACEQEDEQH/xAAbAAACAwEBAQAAAAAAAAAAAAADBAACBQEGB//EAD0QAAEDAgQDBgUCBQMDBQAAAAECESEAAwQSMUFRYXEFIoGRofATMrHB0ULhBhQVUvEjYnIzU6JDgpLS4v/EABoBAAMBAQEBAAAAAAAAAAAAAAABAgMFBAb/xAAiEQEBAAICAgMBAAMAAAAAAAAAAQIRAzESIQRBURMiQmH/2gAMAwEAAhEDEQA/AGmqNVmqNX0rkqtUarNUakFWrrV1qjUBxqjV1qlAcao1Wao1MKtUarNUagKtXWrrVGoJxqjVZqjUBVqjVZqjUBVqgFWarWxvwqOTOYY3Kqwx8spFxg1ctHZw7UBqPcslksxcGAXcTB4Fp86HbQQWYBgPetc/D51m/OPXl8Wf6qqRPe8vpp0+tW070lttOf48xRMrGdT5E7D13quL7g7ye9rL78em714N77erRK722jMdRJjKI86lMp7NSoZvjazoneeFco3E6rrV2utUavonLcao1Wao1AVao1Wao1IKtUarNUamFWrrV1qjUg41dCajVQjOAEyQrQPpGu2o9zWHyOb+WO/trxcfnTF22AAJBZ5MHh0oIqmJxbJGYDIWkbAvL6kOZ5UDBX5yEhwH8P8ABHnXm+L8nLLLxzbc/DJN4mmqNVmoSbwKmHv3wr25cmOOUxv28swtls+l2rrV1q4s+ZgdarLKYzdKS26ipVIG5LAcTR12VJEhiTqJ5sQ24rpwFlCfiXVLWlRlLhAeWQTlcESNRvWZexy/5gFR/wBNaySNQM0AbOyQJrkc3ysuT1OnQ4+CYe72YTZIZEKcKKbhUe4p9CklgwU2gfwi1m38JGUkqVuo6kBx1Zn3pexiFXVZgCBnJgAM5A3Pe30408UOVOwMeXtvWvK3CWflKSsFJSp3A8CDsz1MaFXVFyTsRo4O3HQno9MWrWaQzOzu8vIpTtBRBUoPEw6QBAblvrxpkojstYAAuLAAgNpUpL+cuCMoPMLg86lGk7azV1qs1Rq+hctVqjVZqjUEq1Rqs1dagKtUarNUag1WqNVmoNu7muG2l4GZShonlWfJyY4Y7qsMLldQe2gMFEtJDM7gb8GePGqpuqe4UAyWaPlJY9IefvUxKXygJhjp4cOc+NLWgpKvlkwC7D+6dwYM1xM+TLku8q6eOEw9RL6HEAd4AsYd3YTzcVjm0yjbIAzd0Epcj5VRvsA4L7b1s4pyhKcrpMhmiA87Tm33rCv2zKO84UnKzsdc3j14UsRW3hba2IUUqS0KE5tZnhA4ilsUpVvjrAaHII6b1odjWrQSkEqzEEKJBYkZpciDB8moXatkFSRcLAxq4BfjvoDyeaq8mVu7eimEk1IIq8kfqG/pSnxU3srEtmhtT5kcxWdft5bqVA5UKOUEKkjnwBcseVPdo9mZO8kANtE+Va8ny88sfGow4Mcb5Q92ld+Gj4RIA7pCT03Yz9OVIoQlRKlKAKCFhKlZSXDxsfr51mXwSGCXJZsu+sHlT2JsZUhK4kZiA/w9IDb868zU/gb6VKWU5nKgXMahg1XNwLKgCQmJ2Mz+Kr8NKHypOz9BDmqrUoENx4Aszku/T0oNplIQIkcIcD/MRypFVtayx06fX/G1BtlQdRcJIfXU6vw0bxoV7tFIAAclynhIcH6t50yLXMJJkanepVhfG4X/AOP5rlPaWy1darNUavoHLVao1Wao1IKtUarNUagKtUMSau1I9ohwwD8nYcZrPm5f54+S+PDzy0l/E/IQXCi2VIdfF22BY+e1af8AD+FT8Iq72ZQDjd2471kdmhJAU7FLuGYOI+YB0s5cEEVqf1JFvLHdTolJADl2nk3pXG5eXLkv+VdHjwxw6M33QRD6uYdILmQ43bjWUxCwAUnI7A6nTckDf03on84FArUSFB4hz/aIGu/ClfjgMUsCTmIB/wDaHcaN3qzkXaWuYoBChlUlBKecEA7h2c7cae7PXayqjukkgAmH/UCXNInErukuG7syMquENB586Bm7htkALBYFoUDqGdoenpLc/hk2lE21EpUoKNoksnO5DHiCx8etZmKvur4YKnDEsG0DmH1jl96z+zLqkXLZKSooVCXkhnKTyYvHA1r9r4lwm8wZWh4AEKAjWi9nOge2F2fhpYvmENIcbGSxg+FE7VurNxUnKolSUDKG5Zj4mkMdYSpKGYBZBBMOGTp51s4+wxR8FXcZAKlDvEJSlOmmZ3FLL6OfYvY9oItG4Qyw4GZhGo0G1LfySj/qB3UnRgACWOmuYM0tNdwWL+IClSvhpBcD9UkkBgCTo0U5avEIOVSkjMDLgqJD7l+PlUw/VIX8TbRcSlZcAs++ZIl5mY8PIeJ+YnMQdigtHj1bpTSrSXLlmGpAnoOpoWMQomdWKYgMWc+mvOrSouzdJGbvhikSMw1Yc9A4kmsrE2F90gpDKzNoScx2UOPLetBCglLFSmGiZMs5PFvxUvk3CCp8o05AzA8POgdk1Ye0S5UpzJ118qlagSdmbrUo2nR9qjVZq61fQOWo1Rqu1RqAo1Rqu1RqAp74Vn4oK7yXmQR+/wBudaNu3mIOzHvOGB216ctaSW1sh2ObQg6Az51x/kfI/plqdR0eLh8Ju90thFFiWCdPlLkl/mdg37mnk4IJAhsvejR9DvJdWvPhSK1Kcs4RyglnDdKfxV5DJCSSpjo7EB210k+MV5q2K3ElQMcDJ8oPSs2ylYJYJcbktDBvvE00tTLDFtVKq4ssCDooANIffw61UIH4hUxgAEghyR+NhUuYRNxSWgBQbmAO8A/zBLHy41EAuUAESkkQzGDO4+/lQE9pjPbbL+paWgpJzAB9+fNqCZmL761LGryku40GmgIzVu9i3wq3lUkOkBPeDgiDHAh29aR7VIUsrdnbM0gaGOPDwFdw3aLJTmdlEZgwI0bMB5evKlehPVaHbdiA7FnYJOUJJAOVgzd6WNaOKtA2Uc3BcHvKcnXeCPSsbGqSLhUsC4hyxzFlJKWB0jbbbwDWBxD2ydkKBSP7QXj0qKqXsdNkJ0MvsSPEnU1RN2QfhwTl1GuhYO5kNWjbQFJziU6kO8bJJ6kPWeuwVKUpWVhIGjETm+nltTl2dmnb+G+I4WCOQcNsACZ3py3aGZ1bDieIPs1nY/HZAmH0DnvaudDqN6qMarIku+adSI0aN2D1STGMYqgby7wznTbX1oN8AtImRuzalx96JgUbqU6nMvrsxflMVXta7cSCU5YKWTpqRJ4xU7P6ctXklIOcyAfl/eu0l/Sbau8rLmVJlQkyYeuU/Sfb0bVGq7VGr6BylGqNV2qNQFWod9TJNGaku0roA4sCry/zWPPn48drTix8s5A8IshQZ8qj3kjXwJPvSqYheckqmNOAG1MWkZrWdTSIlmI3O5al8PZKgpZIyuACSwkgMGefvXFdQG3C9YS2UxKnlO+o9edWWqFFbhsoC4bh9nfmKVv2iFQWDwGgPxar9kXllfeQChiFhXy8QQ4bXyfzEi4W2VkwGALq6HTloYoSVZUq5Mw8CPsPKtG3gUgrUHykSRsQ/wCkbyfMdaX7RspShJSZUCZhm3nxjZqewQ7Xvp+H3VEHgDAfYcJrEw6UqIBSxCGd/wC0xtER4VoY/ClJCVSpTcDsNBvNPfw9gUrQvMhOjZzLEzAB4t5U96ib7rCcpGkmNXJg7eJq2GUrg6RtJjw669aP2mF2LhQs5nkLaTEFzIYjzouGw368xSnK5PEkAsB6fmi9Ec7LCbiVIVtKYkcn2E+pr0H8L9mICkpVJWoAiHAfWevrXjcI6lGZDEMzRBDb7V6nsu4oHM5Hw221IJb6jyNZ2KxrY/iz4dtrFoBKUMpQDSouz8wJHWsK5fKUkat4vpJ4zPOTQF4gG4VLJzLJO7nefOmO0CHiAzR4n30FVDIY3EWyXBdnZxB7sn/lz5njQrNhSkgpEJJaQw1AS531HKqX8IVNcIJCSlKU/KSdC8fLLvypk2PhJADABy5lnYkB9NqAawMXEAuOMklQ5nzonbGJe6yVd1LPxlvL96yu0ccEspLZxlkbTEaHX0omExGYEtr/AHM52d5paPf066f1ISTuee+1SigJ5elSml6BqjVdqjV33LUao1XapS2Gd2xjvg2yrfYejtycUtiLRuIBR3n6S8v325c4EVftf5w7EABuLyTBjZJHSroHdUfEDTYOTwg1yvlclyz1+PfwYSY7/SPaKUFCEAidBLO2bUnc+FVw1wXALQUWGUgHR3g8H0OsOKtichIJAKgCXfdmLgQ+lctXiAFFmyuA3UCeWU6152wirSxBGmpMMPOK7hwu2pyQQQQwIAhi8szv6VReOLF3J5cobRj05864o/EbPlCARmZOpLRDcZejRncNecKPyIhlA6sJ0hRbccDSF/GqUVqIjKSHylg7MeoPmD4HxhzJGVggBgIcHRw3Fxr+1KIRl7o1DBUP/uPV/TakGX2hezqBMO5BiN4InRPrTV7tsq+GjZi5SWky5O7lyRV+27IyDK3QAgqB4DjWELYhnBJafIdOdVJtF3KY7QWq4ACQMrpcmSCRPrXLuKGQIToILBgogmWfnrXcQlhB1DieJbbmDSaYimmn+ykqNzuiWP09TW2cV8JCkF1KICm1IUYCeryaU7IHwUfGWQHhMy/JwRu/nSlu4q4tS1k5n0AbjHIB/rUX3Tno1fulZtBR7wcZUwVd0bv1rQwii6ipwEkhLl823za7EfmsoWXUFqzOlWw2+XwGh3qxxrJV8MErzNAdLS5bbhTUdw2KCVK+KklyohtUgMkac/rSXaiFXBmdKSzGWEuToJ6Ufs3AZE/EWTMbuQ4no4iH0rmKwhWJLAbcAQ0xBl6B9EwhSUAQVKClFg4ZKWAPvWncDdICSohlSGTpDsQKIcO5aBEFIGhYONtqvfhLcJJgDQn21KiQortGdD/5fau0NWAU5dRfdhD8p0rlHot16O72iYMgOxZi54Bg7lxV0YhifmMOZgDrx6VnfAUzKKmaJBk8SZcxTZPdZuDvJJdnrfLPK/dKYY/iy8UoiJJgasN35mKDhcQU38ygVJAYpdnDNJ6sfCl1oUCe9lHM6DWOTfesHE9q51RmSAGg6gs78Zfwo8r3sWSTWm3exwuXTICXhtx1OunXTjTSO1I0GVoA1YAyVc+XCvLpxrJASA08H6++NO4e4QP7jo+sgB/Zb8Y3dOZHMSsqUCzOA4Ourab13D3e4x2hn0lW3jwihWLlwEFiqSAwniQCJafV6axWYuVAgQWJ+U6Odp40bVFrFsly7JLdByHDbpWhewzoAQEsSHbpuTqeesVn2kHKxEKczBiNODAmtDB3CASdAxcDMynAGYnmfSlThXEXUzo0pPDNlASOrs9KKtd9juzHi5nw/FAxis5yhsyTmZRACszcdDA9fE2MxClEoIBTBDM/PfX7U4RVV+3c7zwmdZT4HXbl1pDEYlK3DZS6S5E8IaNzLaUPGYAW3Uni2+rAierUdWGK05pzsCDDHWGGmg23NUj20cahBw6S0gCY2CiE80iayLOHBClswEAbDxrWFogJzZw4BCeLnRug3rM7Tul/hwEpgABp8NaiUZfpV3MCPcCtns9CUA53Gg04s311rIRdCCyg4eRud9eE1o4HGFmSgQmCdHIEnxppx7MY66Qh0mGfnAcR0+1AxAZCfhpdRElg7yD6v5VzGLASEsCCQJBJffbUu9WVeUhKQEgOHUTtOgfmT7eiNDtu6AhOZgQJ7xM7t4xFXtqIcO8xrWRi0lmVJJAT8xyuJ017wrU7NzLUrMGZRnYjUb8GpGNcWyswAA4aB9fsYpO3jfihblImIhiCw46waaxiSQQksZD7OI2ryln4iSpup5MSxPiPUUSFbpvrxbE/Jr/239a7WAvs66STGvE/ipVaiPK/j3tvtEKAUWyagJLl30Ob8DxrN7Z7VTbGVLFfgQH5iH5VlYLDKUpwWS5dW3SovBAazzYdZ4v9qq6lVLbCaby7hZydy5aBDzyot420DXMXIIR3Uhw4yltHPXXSj4QIzlwJAYkCCPo7egrTtEABMAcDoH2+lTaNbeVtkAqAcaZSfA/evRdl3xk/QVElLGQPmUfN9NKavItmDv3QkBP6mBI4efGlLPYNtI711lCcqSIfRxqfetG5RJppWbgHysDxcmT5PVcbiEgZlHuiQzOSeGnlXnLyVIJzKfzMcuB/NcurN0wlWWQJzMNPelToebSu9vLUp8iUjixJ5bgGp8a5ctqKrjIDEgQVcBlSACHeayL9rIWWzljBdn5b9KmPxTkAOlCWAB4cSBqd6ek7/Si7hJdyTEnUtTxxFy2yVgQrrs/lIq/9PDceYZ9wN9Woauz15jmdQaFPAOjzP1qvQ1YFh8QSQktlzAl3YCPStjCoUvNkITmI7xI6FTGXYqjWDVcJ2fbyA5XILEFQGjbcPCttJQLQFtBR8zAsdwCzTOvCpuX4rGUPDXU/EKiMzuJEgco57cTWD23eClFQSuCEh94d2Z5J8PGty2lred27zdOPp9axMTiDcUED5XgtJ8dhrSGXRDDYJS7v+0H3yrftWAmd5kw22nPSpZw2VCdNSFAA8NleX5o19O76TtDUW7PHHRO6hIKSofqKhDbEnqdaHisQQFEd5lB3lk+PjT2NDlAJ0JOwdhudtaFYvlbwAnYuJ8fKgymDxSbpHioE7MyRI6U/hywJJyl5LiQH0O2/Oq4zCptgLWchkgBu8Azv4tWVjMclTOI4g6sJjZ9KN7Lrt6C9o7vybwjzry9whKiFl3kkPLEkDmPzWvYvZglYJ0AbhvD+HkKXx9kkA/qSxgPJI3fkaIL7WCE7O20/tUoot2zLGZ0G/jUpbhGrSU/JLAw5ypYBL7zrQVlI2ZnAcklyY6TWOntjMlIIaAFZddOekv50vbvEuSdS7GRE6u5qxcpDNtQCyVOWMjjOnSthVwsIBOscDuDvXnlXgAR7kfsKZweOyp7zHYPy+1LScbptIKZKwUsQQqGidpBfj96zruMUc5UcwB1YcCwDDl7mk8V2jmHemCOABJHnD0DHJIUlImHDwfbUaO5D4bG5VhTA6gdWgx4U/wBmpIBOUl/lJUQBq/h61jWEEBzr7itLAY/K6VEtoA8DQv50WJxvtO1cHlZRUmVEKAJJH/ymGOprLLFZCAVB4H9wr0WPxxSkpgkhiORDO7SelYVqyRP0j705dHlrbQsXlkKJQrukEEFssCC8Oz+Yoa8UtcEhI5AjZtd6FevlQ7yiW2970M3E7+Qqdla0reLFsMk59zmeCxEAwFCJaGiq3MW85g7/ACAd0BtydZbV3as61d1Ys423HD1oibzBgA5bvcANgdniaWi2JfxiiMoMcozdeUCmMHhloCbiiUD9JDOrQQPHhUwiUggW0G6t/wBQOTbQamX1YVMVi158yy6hDaZeQbTwmmbTtfFUoAsEguXYky+UcTxnUmmF20h7hPJn4TrqWBE868orF3FLAEEsBMCeddtY0pKkqOaFJd9HMl/OjxX5N+8SoBlAF3B1hiGZp115Ckbto4e2nOrMX7ocxqeMa+9w4LFqKO+QjvBLw86Nwjc8KS7VxZUpgwTqkDQQPfUmjX0Vv272z2mu9cUpSnfQbJSwgcBFBCCpg0hoOs8ulNdnKQlGZSQSSBMwSPfhTT5ynLCiouRqEjj1FPevRa2z8LiFJKUiJOu7f5rVuIVcACdiMxG28vr+9AWhGdWVL5Acx4Rx8JrUtISkON2c7lh61O1SLfFAjMfFR/FSrkp4D0qUtG8V2bYSEKUSrVIg8fCidqqCbgCQYYa6k69Kz8JcIgM2zaa0e8pySdSSro7ms/L1om/awqLtoXPk7gl3BId3mIDx5VmWsEVXGCgWcPOU5T9KWsY1XwgnbgH3BH3HlVU4ohQY96S45yar+uhqNPE2Rb/UHB2b6u9Z6scrM5ku/MxuTQsTiSSNieRpeSWA4udWNRc7lT02LV8KD0pilElJOhLluGnQUvbcRL/3c/of81cBndWj8jHMU/63RaNLLfqzAb+rNtVf5hgouX/xS2HuuX99QHoOILePv7UXlt9F4nbWLcsNS30miXI3rKcj3v8AinHdI2JhmO51pzls7HgcurYeHhwqtnGE5o2Mf5pbFfKzwABxpPCguCDmDM2hbT30p+d2PFvWscoJyCJdxCjuHIkgNpQf5kuORI8m/el1rB724DCeQ89KXTcmfoR4VN5ffo9Hc/8AqOOm/j75Vrdn4NKlJAYkkF4YDciWNeYXijmfYbnlHhWjaxBDEEgaho0eaJyDQva1w51MS2Ys+pAgPzj1pYlySQ0Pr0oWKUCenv8AHlQfjMWD7CZj2KXn+Cw5aulp0gt7609hcUyVqLOQpm4nm1YxxIfYcg8bfaipuRGhP01jrS/pl2I2U9pgFSjoQQ3Fww+lUtYpeQpCmAkF99deGtYOIVA+nHpTmAWNIPdPLbhTmdM8nthTCE+R+xqUubf/AB8hUo/y/UskJypLAOS/s+2oqDqdt+dDuLbXlqR+PpXLKksQIJ5u/sbVChwdPM9KiJLxwfjNcQVMWDaa/RmobEuAdB6nejXZrLt5tevvyejJttqQ2gZ/GYA5UFFwGCDGx32OlFuKADmZngAGA+lOfgLG8HdWm3Hz867cUS5bc7+s61S7b5twkPVUrBRGgPmdacn4TtgspnYaDnzrnxHVL/bj76VUWswcwxdhp0mrPm1Lb+2o+w6pSQBu/VtaLZxBObf0jwOlATAnbQlzr1+lctw7STqQNeA110os2DVxWZMEuzdTQ0XUJAS0vs/s6VIKi+n0/G1dxKnLgPL8zx9ilOtAS5ebuts328qokFoeBv7apdvtxnpHl5Vyza2II0ILN5++NL6CG0AHJ0GnLfrFXtXAZAYNH+KsoOfr+48GaolDQN5bh5mgLLVudT7akbmIO2pjf2ZemVwqW/BqC0UonckuA5GkeX1qsYHcHaSq2c8KBdoJPV3iRHWrLL8Wb78g9BtFhqFE6MDp411d0bw0b+4ovsKuGmB0npI9aNZSpKtQ06Pz84P7UC65BhoEz4T+edHuryJeCW848KLPQFOI/wCHmalKj/ivyH5rlTolL93Md200byJGtO28iR3RtG87h9vvyoRs3E6pb6vOxLGRtUCWUQVspt0lQbkAYNVr1pT0+DwVpSAcgLgF3U7+EDyrn9GwwL5RBdis/QqL+VBwKD8BJth1MB3gRqdWMT104Vo3sMpQSFJRo2YAgjo5Z9KjdV6YVzCJdShbgQ7s5DvAgjRvGkbuHt/OokjvQdzowOwYj2a3Foyw5KQGBgau4bjpWYpLqcl8paTLudxs59KuUidxSGYAOWdSpYat4fat7BYbDKRNvU/rJzEli/mQzVn2LLrBKXDywgaSW9+VbNnABYSoMQdjI7rxx1D+HWptv0IzO2cKhEi2O9+okhpJIYq+1YwSA6jXsMXnyq7mggpyEk8Mp/L7V5i7YUpRBEk6NM/TWn7Ks03Q8iAWl451S7cA7zSWAEDxLzR7vZN0nu21l/1MdNNwH386XPYGIJf4S24kTtLVchG+zsUh0g2yuZOYvwfrXsU9j2FM1qeqgWPjrWT/AA52bcsgquCDolKUkvxJBjzr0mTTRiN248AfbVOXfpU0x+1MFh0oKvhsrYSC/PxbzrFtAFCixzwHzBmD6Dz0rX/iLDHu8ScoTB4kQJG/GsbDYa48IVElkkt1io90r2oCDOoeRvqzeNaXZQss6gVKdgMxBnaPc0oOzLhJZOjQwfq2/hT2Cwd0XO9aXlmYATwkluAqtfga1zsawxUUEP8AqC1fdx9KErsOwzFNwh+LzxcJIHU0ynDAKzueYWxA46DXn0o3wczKIZn0UGn2KNn6JWv4fwyXZCzpqsieDpau/wBGwobuKDR/1Fgev5pxNklw2UDUkpZm1Zo8K4LBAMARBg9IEn1o3R6J3ey8MQf9IFIf/wBRYL7vPpXV9j4ZQ+RUfKQs9dXopwE53JLiCMvVg87+tFODzSVcxlJD8iAqYp7o9FB2Hhf7Lp55lTUppVpbnvK9P/vUo2nTRFmXyIOzkAFuD867ZsR8qQrWEAt4Dxof86FgZLQUgPqWUCGZthVkYZIdRSQ44+5H3pm6hJMuOD/KPEPVxdhyUkR08tRVbd3OCUlkg67+IPOiJJ0dPInXqaNnpn4zsdFxiVFyQYO3BiG9KDc/hy2QWNxiDAVrqXdjIete8cjF0kDhB9S3GsG92+jOqQACAA+pNK3xVhj5VLf8LhKgoX1htflndpT7+hjj0JuC2pWZ2Ega6aAUnf8A4gz3bVtAYqX85DJKRKkpOinZvEU5Z7MT8c4jQvplDSkjuh9Z14mlLb/xVmON/WjYuJUO6guwzOGcmRl4w3nRPgNOQP1+4BNLYfF5iRlALEkgZmn/AAWoyriUDvKyn/cTpyDtypxF9j5QNi88Z8S1VuKD6Hbp1pexiiQ6QpQElUMRwA2105VnH+I/hqZQLwcp0HsA70W6GONrYKARqAZkS3id+bUHEAIZJUSWOseMTx5QaDY7bz5WSlJIcjUh+fHzpi5ZQTmJBIhyJ6VFz+o1w4r3QsLiELVkTsHiTDDgYmmrlptAD0IBkb71k4zGIsD4qAngQzFTbOJDNVrnaqFFLlSQspSFQ4URAUNx9DRjn9FnxXuNNVhMAgZjLanhvq1VSliwQSOrDho0x4UQqZLJBJ0Zw8nXhzrgxhDB1E7ghLnlEDT1rRipcsEDupSZlwZ4/LrRDhQztpLAyNoGgpa5iXVIHxAMxM92YAHgavex3czBc7Bhl13aoucjTHitm3QEgAAjbuyVDeiC0k7Pvpoejs9BwOPzpCzDuCBIcEpaNdDR0Y0EkFIbY+Ak1crOxUJgd1SeAHy/T00qgRO3Bnj8k0cXgGIkvIDs3EO3sV3uqggACXd9Okg0AP4Q/u9P/wBVKH/J2/7bnmKlNLPuC+Cgd3K7nYNq7N12p/O6XUzavOlZlnGLS+YnUNEzz0FO3l/7MwmHYeXX71FjRMPjLblKXS0Zi8wD4air3Vpy6meIgil7mKyH/pnvD5XASOLNuH13rqBKe6cp1B18zDdNqZLYnDi4gBSmMElIZtw/TXrQEdmWbXzAMU/DDiWdRPNyTrqad+IS2XTgG04cPGoMPmU6gA2heNJLe9aDL37NpeTPmUUKStLQyho3qDR7+ORAU7nVvtXE4bX4hzDZmdm3NXNoE90M0MQ/TXbWmSyLg1SxiH2olsKAAICi0lUz+HpdeKy6JSwLE7+241y8QZc5iOhb6UgB2jiFoVlAhn7rc2+n0ry38Q4o3YQhMHvqDZ18ANwABPVtNfXl90vtOnD6PV8BhbaXKUAQAp50BaTHHSmc1O3g8Gq+hylBBGhIfRpA4c6eV2jiLlsLQh1s6gp0qnRh+r9xtXtBiAFMgDTWG2GvL7UYrS2YtmaGbdo9KVxlVOSvmfaAxKVJzsUrKgklJABDltN/bVp9l4S7nWVd9SFJWlge8nuktLBQdm5V7JSkTnOpDFnHrVFZT8pYkjQAay9GoXnSycBmYoWC7S597im7aVAjMpk+nKTvVBcTaQSBPhqT9K6nHg5tCHAJ4Q/486aWD2tgr3xybR+aHM/KkfdXpWNZs37tz+Xz5SbalpP9xDsjkYPGBXtfjI/SYOaRLeXP6VP6VZzZmkaK3BIyuJ4N7NGofndaK/w0gIw1qcwUkKMiSZPQg1qLCVHlH0olopQAEpDAx60I3ws6SH5ORFLSdg5QFR3hoZbTbnQzcSkEpSR0Os/Rz60VdgsSGIcxo8aHnpSmIxS0XBHcBENE6/4/ajoLfzqf+2ry/apTY7TTtbjwqVW0g4ayzPJkzx6bUwQ4cwNg1K2lpEyepeu/zCwflTld9To0VlpqIvDJBdifExyoK7YuDUjX8TxiqYjHuCQDD6jpoRyoSbik6kl/9xDMwajUGzaLSbexJZs00PEOtMHKkdXpW72kEGUAPEDXXYaxTF26coKSAdcvD3GlO+vZAYfCrTqpwJDn5nnTWH9Kuj4zu+ZtZB8f2qlu4pRc6+fCj2V5Xgsd5el5novbtKnQudXeX1bYcN2FNJa2P9QvJY7AcariMclJHcV3nYgMRs7HX/FReUlJLk6yGL7knQQfSnJe6VK37hIKUqJIJckQOTPO8PVLNy4UKQQdmLOTrzrQtYlJKsocuX08frU/mFcCB0bjw8aVuj0wUlSLeSXDKd+UO/Sr3sWrOS5y8NyYDcorcukEDQeHoTsaEq2hywJLhyzuRtNHlT1Gbg/iPmLlPWATw4VpXLBJDq724HnqaMpZSpkoEgwzDNDP0+9Dw2bNoEh/0iTDu5968KffadKrWoJCQHJLF/zypDE9nXUpn9RmWHk45mttWUE6Dd3DQYYF+f7UstbhisncDzOurkceFTdyAhgkm1G5jLIHViG40THX8xYqZmj18/WnEWh/dMcfcxQ8TgbaiMxJkEd46+GsjSnMroWEL/bhtgsIY8S3WmcHj1LQV5QNGJMkhzHjFNW+z0kNlDH5j4M/I0vfwgHyPG+oDw/28aqUtGbC1M6so0Lkw/DmWIq57RDpdjmB6VmXrKmy5YUSTyB66PE02js4MHSXkCZH4ECjyGjn9QGw9P2qVZOKQAzJ8alUghaQB5iiv3Ty/epUqGpM31ZyHjwppBdM8TUqVBs/HWQWJEgHiP7eHU+dPWLQCQWlz6EV2pSy+jnToE1zDrLnpUqUQqSxKyVEk6Atyk1bCqICm4fipUrUh7GHSE6bPqdZmpaLrLnSBUqUs+gOtTKQBo30BNBReUSxMQfWuVKX0X272hdIXbAJlRB6AKq3Yxda3eNJ0rtSmX07fOb5phqLhLY4bH7VKlKidC4jugtsD6Vl2Sy0tDgE9Y/NSpVwHbyiSkbT96z8JdJvpS8ZXbQP4dTUqU0tVKu+BswoFu6YLlyHPXWpUpYnWUcSs/qPnUqVK0S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0" name="Picture 16" descr="http://www.nps.gov/common/uploads/photogallery/imr/park/grte/FDFFF963-155D-451F-6701CEBB2920D3E2/FDFFF963-155D-451F-6701CEBB2920D3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2"/>
          <a:stretch/>
        </p:blipFill>
        <p:spPr bwMode="auto">
          <a:xfrm>
            <a:off x="3931615" y="2106299"/>
            <a:ext cx="2398686" cy="20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nps.gov/grsm/naturescience/images/1-hr-old-calf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23079"/>
          <a:stretch/>
        </p:blipFill>
        <p:spPr bwMode="auto">
          <a:xfrm>
            <a:off x="5309710" y="4369451"/>
            <a:ext cx="2398686" cy="20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56" y="1485900"/>
            <a:ext cx="6120805" cy="5119007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Cannot estimate prevalence with presence-only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species can have </a:t>
            </a:r>
          </a:p>
          <a:p>
            <a:pPr lvl="2"/>
            <a:r>
              <a:rPr lang="en-US" dirty="0"/>
              <a:t>Same range</a:t>
            </a:r>
          </a:p>
          <a:p>
            <a:pPr lvl="2"/>
            <a:r>
              <a:rPr lang="en-US" dirty="0"/>
              <a:t>Same distribution of occurrences</a:t>
            </a:r>
          </a:p>
          <a:p>
            <a:pPr lvl="2"/>
            <a:r>
              <a:rPr lang="en-US" dirty="0"/>
              <a:t>Ones is rarer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Sample selection bias (more on this later)</a:t>
            </a:r>
          </a:p>
          <a:p>
            <a:pPr marL="283464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Background locations are treated as pseudo-absences for model evaluation</a:t>
            </a:r>
          </a:p>
        </p:txBody>
      </p:sp>
      <p:pic>
        <p:nvPicPr>
          <p:cNvPr id="4" name="Picture 2" descr="Adult Lynx, credit Tanya She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57" y="1666618"/>
            <a:ext cx="175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ps.gov/grsa/naturescience/images/web285snowshoe_hare-nps_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91" y="5043445"/>
            <a:ext cx="1187196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ps.gov/grsa/naturescience/images/web285snowshoe_hare-nps_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47" y="5043445"/>
            <a:ext cx="1187196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ps.gov/grsa/naturescience/images/web285snowshoe_hare-nps_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70" y="5043445"/>
            <a:ext cx="1187196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09957" y="4207051"/>
            <a:ext cx="9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CPAW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0905" y="5876565"/>
            <a:ext cx="60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02" y="1984359"/>
            <a:ext cx="3385461" cy="395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4750930" cy="4620682"/>
          </a:xfrm>
        </p:spPr>
        <p:txBody>
          <a:bodyPr>
            <a:normAutofit/>
          </a:bodyPr>
          <a:lstStyle/>
          <a:p>
            <a:r>
              <a:rPr lang="en-US" dirty="0" smtClean="0"/>
              <a:t>Presence locations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Background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Random or user provided</a:t>
            </a:r>
          </a:p>
          <a:p>
            <a:pPr marL="283464" lvl="1" indent="0">
              <a:buNone/>
            </a:pPr>
            <a:endParaRPr lang="en-US" dirty="0"/>
          </a:p>
          <a:p>
            <a:r>
              <a:rPr lang="en-US" dirty="0" smtClean="0"/>
              <a:t>Environmental information (for presence and background)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310" y="1547116"/>
            <a:ext cx="2100185" cy="16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19" y="3443844"/>
            <a:ext cx="2208782" cy="287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4750930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ASCII grids of area of interest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Sampling effort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 points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Projection ASCII grids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72" y="1700758"/>
            <a:ext cx="4467804" cy="37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Maxent</a:t>
            </a:r>
            <a:r>
              <a:rPr lang="en-US" dirty="0" smtClean="0"/>
              <a:t> Graphical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47" y="2623279"/>
            <a:ext cx="4676873" cy="36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" y="1735424"/>
            <a:ext cx="2234944" cy="17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63" y="1473237"/>
            <a:ext cx="3503437" cy="297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8354820" y="2958910"/>
            <a:ext cx="333743" cy="285727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8199620" y="2958910"/>
            <a:ext cx="488943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2609698" y="2623279"/>
            <a:ext cx="2486958" cy="22485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58" y="1612220"/>
            <a:ext cx="4915822" cy="4620682"/>
          </a:xfrm>
        </p:spPr>
        <p:txBody>
          <a:bodyPr/>
          <a:lstStyle/>
          <a:p>
            <a:r>
              <a:rPr lang="en-US" dirty="0" smtClean="0"/>
              <a:t>Linear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Quadratic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Product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 descr="I:\neyoung\Projects\CA_LCC_ManagerTraining\CurriculumDevelopment\Data\Workspace\Default_startData_Spring\linear\plots\Grus_canadensis_tmin_on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55" y="1621746"/>
            <a:ext cx="2131883" cy="14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:\neyoung\Projects\CA_LCC_ManagerTraining\CurriculumDevelopment\Data\Workspace\Default_startData_Spring\quadratic\plots\Grus_canadensis_tmin_on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4" y="3432409"/>
            <a:ext cx="2316485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99515" y="1489489"/>
            <a:ext cx="4915822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Threshold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Hinge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Categorical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48191" y="5610169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roduct of two variables (X1*X2)</a:t>
            </a:r>
            <a:endParaRPr lang="en-US" sz="2800" dirty="0"/>
          </a:p>
        </p:txBody>
      </p:sp>
      <p:pic>
        <p:nvPicPr>
          <p:cNvPr id="12292" name="Picture 4" descr="I:\neyoung\Projects\CA_LCC_ManagerTraining\CurriculumDevelopment\Data\Workspace\Default_startData_Spring\product\plots\Grus_canadensis_tmin_on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11" y="1531465"/>
            <a:ext cx="2575335" cy="17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:\neyoung\Projects\CA_LCC_ManagerTraining\CurriculumDevelopment\Data\Workspace\Default_startData_Spring\Hinge\plots\Grus_canadensis_tmin_on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60" y="3358786"/>
            <a:ext cx="2426919" cy="16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12041" y="5610169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Binary classification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47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158353"/>
              </p:ext>
            </p:extLst>
          </p:nvPr>
        </p:nvGraphicFramePr>
        <p:xfrm>
          <a:off x="5692490" y="1910577"/>
          <a:ext cx="4836584" cy="390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292"/>
                <a:gridCol w="2418292"/>
              </a:tblGrid>
              <a:tr h="678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Sample</a:t>
                      </a:r>
                      <a:r>
                        <a:rPr lang="en-US" sz="1800" baseline="0" dirty="0" smtClean="0"/>
                        <a:t> size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 type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</a:tr>
              <a:tr h="678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 80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</a:tr>
              <a:tr h="11717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 – 79 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Linear, quadratic,</a:t>
                      </a:r>
                      <a:r>
                        <a:rPr lang="en-US" sz="1800" baseline="0" dirty="0" smtClean="0"/>
                        <a:t> hinge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</a:tr>
              <a:tr h="7000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– 14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Linear, quadratic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</a:tr>
              <a:tr h="6788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10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Linear</a:t>
                      </a:r>
                      <a:endParaRPr lang="en-US" sz="1800" dirty="0"/>
                    </a:p>
                  </a:txBody>
                  <a:tcPr marL="121897" marR="121897" marT="45721" marB="45721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0" y="2052383"/>
            <a:ext cx="4885328" cy="38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24852" y="4586990"/>
            <a:ext cx="1259174" cy="140907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9371948" cy="4879769"/>
          </a:xfrm>
        </p:spPr>
        <p:txBody>
          <a:bodyPr>
            <a:normAutofit/>
          </a:bodyPr>
          <a:lstStyle/>
          <a:p>
            <a:r>
              <a:rPr lang="en-US" dirty="0"/>
              <a:t>By the end of this section, you should be able to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Describe, broadly, </a:t>
            </a:r>
            <a:r>
              <a:rPr lang="en-US" dirty="0" err="1" smtClean="0"/>
              <a:t>Maxent</a:t>
            </a:r>
            <a:r>
              <a:rPr lang="en-US" dirty="0" smtClean="0"/>
              <a:t> modeling and some examples of its application</a:t>
            </a:r>
          </a:p>
          <a:p>
            <a:pPr lvl="1"/>
            <a:r>
              <a:rPr lang="en-US" dirty="0" smtClean="0"/>
              <a:t>Give some examples of why you would and </a:t>
            </a:r>
            <a:r>
              <a:rPr lang="en-US" dirty="0" err="1" smtClean="0"/>
              <a:t>wold</a:t>
            </a:r>
            <a:r>
              <a:rPr lang="en-US" dirty="0" smtClean="0"/>
              <a:t> not use </a:t>
            </a:r>
            <a:r>
              <a:rPr lang="en-US" dirty="0" err="1" smtClean="0"/>
              <a:t>Maxent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State the assumptions and limitations of </a:t>
            </a:r>
            <a:r>
              <a:rPr lang="en-US" dirty="0" err="1" smtClean="0"/>
              <a:t>Maxent</a:t>
            </a:r>
            <a:endParaRPr lang="en-US" dirty="0" smtClean="0"/>
          </a:p>
          <a:p>
            <a:pPr lvl="1"/>
            <a:r>
              <a:rPr lang="en-US" dirty="0" smtClean="0"/>
              <a:t>Describe the inputs and outputs of </a:t>
            </a:r>
            <a:r>
              <a:rPr lang="en-US" dirty="0" err="1" smtClean="0"/>
              <a:t>Maxent</a:t>
            </a:r>
            <a:endParaRPr lang="en-US" dirty="0" smtClean="0"/>
          </a:p>
          <a:p>
            <a:pPr lvl="1"/>
            <a:r>
              <a:rPr lang="en-US" dirty="0"/>
              <a:t>Articulate what the mapped predictions from </a:t>
            </a:r>
            <a:r>
              <a:rPr lang="en-US" dirty="0" err="1"/>
              <a:t>Maxent</a:t>
            </a:r>
            <a:r>
              <a:rPr lang="en-US" dirty="0"/>
              <a:t> mean</a:t>
            </a:r>
          </a:p>
          <a:p>
            <a:pPr lvl="1"/>
            <a:r>
              <a:rPr lang="en-US" dirty="0" smtClean="0"/>
              <a:t>Evaluate </a:t>
            </a:r>
            <a:r>
              <a:rPr lang="en-US" dirty="0"/>
              <a:t>model predictive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Ask the most important questions when handed a </a:t>
            </a:r>
            <a:r>
              <a:rPr lang="en-US" dirty="0" err="1" smtClean="0"/>
              <a:t>Maxent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3266904" cy="46206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Output format</a:t>
            </a:r>
          </a:p>
          <a:p>
            <a:pPr lvl="1"/>
            <a:r>
              <a:rPr lang="en-US" dirty="0"/>
              <a:t>Logistic</a:t>
            </a:r>
          </a:p>
          <a:p>
            <a:pPr lvl="2"/>
            <a:r>
              <a:rPr lang="en-US" dirty="0" smtClean="0"/>
              <a:t>0-1 values</a:t>
            </a:r>
          </a:p>
          <a:p>
            <a:pPr lvl="2"/>
            <a:r>
              <a:rPr lang="en-US" dirty="0" smtClean="0"/>
              <a:t>Most common – </a:t>
            </a:r>
            <a:r>
              <a:rPr lang="en-US" dirty="0"/>
              <a:t>I</a:t>
            </a:r>
            <a:r>
              <a:rPr lang="en-US" dirty="0" smtClean="0"/>
              <a:t>ndex of habitat suitability</a:t>
            </a:r>
          </a:p>
          <a:p>
            <a:pPr lvl="1"/>
            <a:r>
              <a:rPr lang="en-US" dirty="0" smtClean="0"/>
              <a:t>Raw</a:t>
            </a:r>
          </a:p>
          <a:p>
            <a:pPr lvl="2"/>
            <a:r>
              <a:rPr lang="en-US" dirty="0" smtClean="0"/>
              <a:t>Relative occurrence rate</a:t>
            </a:r>
            <a:endParaRPr lang="en-US" dirty="0"/>
          </a:p>
          <a:p>
            <a:pPr lvl="1"/>
            <a:r>
              <a:rPr lang="en-US" dirty="0" smtClean="0"/>
              <a:t>Cumulative</a:t>
            </a:r>
          </a:p>
          <a:p>
            <a:pPr lvl="2"/>
            <a:r>
              <a:rPr lang="en-US" dirty="0" smtClean="0"/>
              <a:t>Sum of all raw values less than or equal to the raw value at that location scaled to be  between 0 -100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28" y="1632658"/>
            <a:ext cx="6099531" cy="47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0890356" y="5036695"/>
            <a:ext cx="786982" cy="494677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0347" y="1566001"/>
            <a:ext cx="3691627" cy="4620682"/>
          </a:xfrm>
        </p:spPr>
        <p:txBody>
          <a:bodyPr/>
          <a:lstStyle/>
          <a:p>
            <a:r>
              <a:rPr lang="en-US" dirty="0" smtClean="0"/>
              <a:t>MESS analysis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Regularization</a:t>
            </a:r>
          </a:p>
          <a:p>
            <a:r>
              <a:rPr lang="en-US" dirty="0" smtClean="0"/>
              <a:t>Replicates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4" y="1787810"/>
            <a:ext cx="5172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147934" y="1903751"/>
            <a:ext cx="3777522" cy="206864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71214" y="2458387"/>
            <a:ext cx="1306642" cy="166640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46100" y="2938072"/>
            <a:ext cx="1239186" cy="1573967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946100" y="3612630"/>
            <a:ext cx="1239186" cy="134911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063578" y="2458387"/>
            <a:ext cx="5014278" cy="3065083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981" y="1613333"/>
            <a:ext cx="3132944" cy="4620682"/>
          </a:xfrm>
        </p:spPr>
        <p:txBody>
          <a:bodyPr/>
          <a:lstStyle/>
          <a:p>
            <a:r>
              <a:rPr lang="en-US" dirty="0" smtClean="0"/>
              <a:t>Extrapolate</a:t>
            </a:r>
          </a:p>
          <a:p>
            <a:r>
              <a:rPr lang="en-US" dirty="0" smtClean="0"/>
              <a:t>Clamping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Bias file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21" y="1828800"/>
            <a:ext cx="33051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3" y="1699586"/>
            <a:ext cx="3305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813810" y="1828800"/>
            <a:ext cx="2953062" cy="120245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75998" y="5351489"/>
            <a:ext cx="690874" cy="44970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33731" y="2430026"/>
            <a:ext cx="2833141" cy="85282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8" descr="I:\neyoung\Projects\CA_LCC_ManagerTraining\CurriculumDevelopment\Data\Workspace\Default_startData_Spring\DefaultOutputs_targetbackground\plots\Grus_canadensis_tmin_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66" y="3376022"/>
            <a:ext cx="2201445" cy="14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I:\neyoung\Projects\CA_LCC_ManagerTraining\CurriculumDevelopment\Data\Workspace\Default_startData_Spring\Clamping off\plots\Grus_canadensis_tmin_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68" y="3376022"/>
            <a:ext cx="2201445" cy="14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51415" y="3046520"/>
            <a:ext cx="165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Clamping 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7380" y="3044234"/>
            <a:ext cx="165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Clamping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6774603" cy="4620682"/>
          </a:xfrm>
        </p:spPr>
        <p:txBody>
          <a:bodyPr/>
          <a:lstStyle/>
          <a:p>
            <a:r>
              <a:rPr lang="en-US" dirty="0" smtClean="0"/>
              <a:t>Html file</a:t>
            </a:r>
          </a:p>
          <a:p>
            <a:r>
              <a:rPr lang="en-US" dirty="0" smtClean="0"/>
              <a:t>modelResults.csv</a:t>
            </a:r>
          </a:p>
          <a:p>
            <a:pPr lvl="1"/>
            <a:r>
              <a:rPr lang="en-US" dirty="0" smtClean="0"/>
              <a:t>AUC evaluation</a:t>
            </a:r>
          </a:p>
          <a:p>
            <a:pPr lvl="1"/>
            <a:r>
              <a:rPr lang="en-US" dirty="0" smtClean="0"/>
              <a:t>Many different threshold values</a:t>
            </a:r>
          </a:p>
          <a:p>
            <a:pPr lvl="1"/>
            <a:r>
              <a:rPr lang="en-US" dirty="0" smtClean="0"/>
              <a:t>Variable importance</a:t>
            </a:r>
          </a:p>
          <a:p>
            <a:r>
              <a:rPr lang="en-US" dirty="0" smtClean="0"/>
              <a:t>Continuous probability prediction map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asc</a:t>
            </a:r>
            <a:r>
              <a:rPr lang="en-US" dirty="0" smtClean="0"/>
              <a:t> file with no projection defined</a:t>
            </a:r>
          </a:p>
          <a:p>
            <a:r>
              <a:rPr lang="en-US" dirty="0" smtClean="0"/>
              <a:t>MESS map (more on this later)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20198" r="15496" b="13975"/>
          <a:stretch/>
        </p:blipFill>
        <p:spPr bwMode="auto">
          <a:xfrm>
            <a:off x="7899815" y="1918741"/>
            <a:ext cx="3162925" cy="356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Omission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5358521" cy="4620682"/>
          </a:xfrm>
        </p:spPr>
        <p:txBody>
          <a:bodyPr/>
          <a:lstStyle/>
          <a:p>
            <a:r>
              <a:rPr lang="en-US" b="0" dirty="0" err="1" smtClean="0"/>
              <a:t>Comission</a:t>
            </a:r>
            <a:endParaRPr lang="en-US" b="0" dirty="0" smtClean="0"/>
          </a:p>
          <a:p>
            <a:pPr lvl="1"/>
            <a:r>
              <a:rPr lang="en-US" b="0" dirty="0" smtClean="0"/>
              <a:t>Type </a:t>
            </a:r>
            <a:r>
              <a:rPr lang="en-US" b="0" dirty="0"/>
              <a:t>I error </a:t>
            </a:r>
            <a:r>
              <a:rPr lang="en-US" b="0" dirty="0" smtClean="0"/>
              <a:t>rate = </a:t>
            </a:r>
            <a:r>
              <a:rPr lang="en-US" b="0" dirty="0"/>
              <a:t>False positive </a:t>
            </a:r>
            <a:r>
              <a:rPr lang="en-US" b="0" dirty="0" smtClean="0"/>
              <a:t>= </a:t>
            </a:r>
            <a:r>
              <a:rPr lang="en-US" b="0" dirty="0"/>
              <a:t>null is true = crying wolf with no wolf</a:t>
            </a:r>
          </a:p>
          <a:p>
            <a:r>
              <a:rPr lang="en-US" b="0" dirty="0" smtClean="0"/>
              <a:t>Omission</a:t>
            </a:r>
          </a:p>
          <a:p>
            <a:pPr lvl="1"/>
            <a:r>
              <a:rPr lang="en-US" b="0" dirty="0" smtClean="0"/>
              <a:t> </a:t>
            </a:r>
            <a:r>
              <a:rPr lang="en-US" b="0" dirty="0"/>
              <a:t>Type II = False </a:t>
            </a:r>
            <a:r>
              <a:rPr lang="en-US" b="0" dirty="0" smtClean="0"/>
              <a:t>Negative = </a:t>
            </a:r>
            <a:r>
              <a:rPr lang="en-US" b="0" dirty="0"/>
              <a:t>alternative is true = Failing to raise alarm when there is a wolf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4" name="Picture 2" descr="I:\neyoung\Projects\CA_LCC_ManagerTraining\CurriculumDevelopment\Data\Workspace\Default_startData_Spring\BestModel\plots\Grus_canadensis_om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5" y="1918740"/>
            <a:ext cx="5246560" cy="33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Receiver-operating </a:t>
            </a:r>
            <a:r>
              <a:rPr lang="en-US" dirty="0" smtClean="0"/>
              <a:t>characteristic (ROC)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4471326" cy="4620682"/>
          </a:xfrm>
        </p:spPr>
        <p:txBody>
          <a:bodyPr/>
          <a:lstStyle/>
          <a:p>
            <a:r>
              <a:rPr lang="en-US" dirty="0" smtClean="0"/>
              <a:t>Area Under the Curve (AUC)</a:t>
            </a:r>
          </a:p>
          <a:p>
            <a:r>
              <a:rPr lang="en-US" dirty="0" smtClean="0"/>
              <a:t>Sensitivity</a:t>
            </a:r>
          </a:p>
          <a:p>
            <a:pPr lvl="1"/>
            <a:r>
              <a:rPr lang="en-US" b="0" dirty="0"/>
              <a:t>T</a:t>
            </a:r>
            <a:r>
              <a:rPr lang="en-US" b="0" dirty="0" smtClean="0"/>
              <a:t>rue </a:t>
            </a:r>
            <a:r>
              <a:rPr lang="en-US" b="0" dirty="0"/>
              <a:t>positive rate (% of correctly classified positives)</a:t>
            </a:r>
          </a:p>
          <a:p>
            <a:r>
              <a:rPr lang="en-US" dirty="0" smtClean="0"/>
              <a:t>Specificity</a:t>
            </a:r>
          </a:p>
          <a:p>
            <a:pPr lvl="1"/>
            <a:r>
              <a:rPr lang="en-US" b="0" dirty="0"/>
              <a:t>T</a:t>
            </a:r>
            <a:r>
              <a:rPr lang="en-US" b="0" dirty="0" smtClean="0"/>
              <a:t>rue </a:t>
            </a:r>
            <a:r>
              <a:rPr lang="en-US" b="0" dirty="0"/>
              <a:t>negative rate (% of correctly classified negatives) </a:t>
            </a:r>
          </a:p>
          <a:p>
            <a:pPr marL="210312" lvl="2" indent="-210312">
              <a:spcBef>
                <a:spcPts val="1100"/>
              </a:spcBef>
            </a:pPr>
            <a:r>
              <a:rPr lang="en-US" sz="3200" dirty="0"/>
              <a:t>Range </a:t>
            </a:r>
            <a:r>
              <a:rPr lang="en-US" sz="3200" dirty="0" smtClean="0"/>
              <a:t>0 –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338" name="Picture 2" descr="I:\neyoung\Projects\CA_LCC_ManagerTraining\CurriculumDevelopment\Data\Workspace\Default_startData_Spring\BestModel\plots\Grus_canadensis_r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13" y="1841444"/>
            <a:ext cx="5495770" cy="35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9659" y="5456420"/>
            <a:ext cx="196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False Positive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245160" y="3260151"/>
            <a:ext cx="196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Positive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Predicted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362" name="Picture 2" descr="I:\neyoung\Projects\CA_LCC_ManagerTraining\CurriculumDevelopment\Data\Workspace\Default_startData_Spring\BestModel\plots\Grus_canadensis_EnvironmentalData_a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37" y="2419664"/>
            <a:ext cx="3489367" cy="40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:\neyoung\Projects\CA_LCC_ManagerTraining\CurriculumDevelopment\Data\Workspace\Default_startData_Spring\BestModel\plots\Grus_canadensis_EnvironmentalData_stdd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22" y="2419664"/>
            <a:ext cx="3489367" cy="40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5102" y="2078847"/>
            <a:ext cx="217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9533" y="2050332"/>
            <a:ext cx="217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Logistic mean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4770783"/>
            <a:ext cx="9920582" cy="14159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40086" r="19112" b="22788"/>
          <a:stretch/>
        </p:blipFill>
        <p:spPr bwMode="auto">
          <a:xfrm>
            <a:off x="1689652" y="1669774"/>
            <a:ext cx="9561445" cy="29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5823" r="50000" b="4442"/>
          <a:stretch/>
        </p:blipFill>
        <p:spPr bwMode="auto">
          <a:xfrm>
            <a:off x="2732066" y="83127"/>
            <a:ext cx="3281548" cy="65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1839" y="9881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Freeman, E. A., &amp; </a:t>
            </a:r>
            <a:r>
              <a:rPr lang="en-US" dirty="0" err="1"/>
              <a:t>Moisen</a:t>
            </a:r>
            <a:r>
              <a:rPr lang="en-US" dirty="0"/>
              <a:t>, G. G. (2008). A comparison of the performance of threshold criteria for binary classification in terms of predicted prevalence and kappa. Ecological </a:t>
            </a:r>
            <a:r>
              <a:rPr lang="en-US" dirty="0" err="1"/>
              <a:t>Modelling</a:t>
            </a:r>
            <a:r>
              <a:rPr lang="en-US" dirty="0"/>
              <a:t>, 217(1), 48-58.</a:t>
            </a:r>
          </a:p>
        </p:txBody>
      </p:sp>
    </p:spTree>
    <p:extLst>
      <p:ext uri="{BB962C8B-B14F-4D97-AF65-F5344CB8AC3E}">
        <p14:creationId xmlns:p14="http://schemas.microsoft.com/office/powerpoint/2010/main" val="22642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6203347" cy="4620682"/>
          </a:xfrm>
        </p:spPr>
        <p:txBody>
          <a:bodyPr/>
          <a:lstStyle/>
          <a:p>
            <a:r>
              <a:rPr lang="en-US" dirty="0" smtClean="0"/>
              <a:t>Two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6386" name="Picture 2" descr="I:\neyoung\Projects\CA_LCC_ManagerTraining\CurriculumDevelopment\Data\Workspace\Default_startData_Spring\BestModel\plots\Grus_canadensis_tm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3745194"/>
            <a:ext cx="4151804" cy="27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:\neyoung\Projects\CA_LCC_ManagerTraining\CurriculumDevelopment\Data\Workspace\Default_startData_Spring\BestModel\plots\Grus_canadensis_tmin_on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3744880"/>
            <a:ext cx="4152275" cy="27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8820" y="2536368"/>
            <a:ext cx="415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is varied while all other variables held at the mean – look at changes in logistic prediction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45574" y="2570062"/>
            <a:ext cx="415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Model is run with only one variable – better for interpretations if there are correlations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Maxent</a:t>
            </a:r>
            <a:r>
              <a:rPr lang="en-US" dirty="0" smtClean="0"/>
              <a:t>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Don’t </a:t>
            </a:r>
            <a:r>
              <a:rPr lang="en-US" dirty="0"/>
              <a:t>have time for all </a:t>
            </a:r>
            <a:r>
              <a:rPr lang="en-US" dirty="0" smtClean="0"/>
              <a:t>methods</a:t>
            </a:r>
          </a:p>
          <a:p>
            <a:pPr marL="0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Heavily </a:t>
            </a:r>
            <a:r>
              <a:rPr lang="en-US" dirty="0"/>
              <a:t>used in the literature and well known</a:t>
            </a:r>
            <a:endParaRPr lang="en-US" sz="2800" dirty="0"/>
          </a:p>
          <a:p>
            <a:pPr marL="283464" lvl="1" indent="0" fontAlgn="base">
              <a:buNone/>
            </a:pPr>
            <a:endParaRPr lang="en-US" sz="2200" dirty="0"/>
          </a:p>
          <a:p>
            <a:pPr fontAlgn="base"/>
            <a:r>
              <a:rPr lang="en-US" dirty="0"/>
              <a:t>Consistently performs as well or better than other methods in </a:t>
            </a:r>
            <a:r>
              <a:rPr lang="en-US" dirty="0" smtClean="0"/>
              <a:t>comparisons</a:t>
            </a:r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dirty="0"/>
              <a:t>One of the more approachable methods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6203347" cy="4620682"/>
          </a:xfrm>
        </p:spPr>
        <p:txBody>
          <a:bodyPr/>
          <a:lstStyle/>
          <a:p>
            <a:r>
              <a:rPr lang="en-US" dirty="0" smtClean="0"/>
              <a:t>Percent contribution</a:t>
            </a:r>
          </a:p>
          <a:p>
            <a:pPr lvl="1"/>
            <a:r>
              <a:rPr lang="en-US" dirty="0" smtClean="0"/>
              <a:t>Calculated during model development from changes in the gain</a:t>
            </a:r>
          </a:p>
          <a:p>
            <a:r>
              <a:rPr lang="en-US" dirty="0" smtClean="0"/>
              <a:t>Permutation importance</a:t>
            </a:r>
          </a:p>
          <a:p>
            <a:pPr lvl="1"/>
            <a:r>
              <a:rPr lang="en-US" dirty="0" smtClean="0"/>
              <a:t>Each variable's values are changed at the training and background locations and the model re-evaluated</a:t>
            </a:r>
          </a:p>
          <a:p>
            <a:pPr lvl="1"/>
            <a:r>
              <a:rPr lang="en-US" dirty="0" smtClean="0"/>
              <a:t>Large change in metrics = high contribution in model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9165" r="71146" b="11913"/>
          <a:stretch/>
        </p:blipFill>
        <p:spPr bwMode="auto">
          <a:xfrm>
            <a:off x="7935969" y="1903750"/>
            <a:ext cx="3381605" cy="442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066" y="1597376"/>
            <a:ext cx="3806551" cy="4620682"/>
          </a:xfrm>
        </p:spPr>
        <p:txBody>
          <a:bodyPr/>
          <a:lstStyle/>
          <a:p>
            <a:r>
              <a:rPr lang="en-US" dirty="0" smtClean="0"/>
              <a:t>How variables contribute to model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482" name="Picture 2" descr="I:\neyoung\Projects\CA_LCC_ManagerTraining\CurriculumDevelopment\Data\Workspace\Default_startData_Spring\BestModel\plots\Grus_canadensis_jackn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67" y="1549532"/>
            <a:ext cx="5216576" cy="460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documentation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32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80347" r="2943" b="1594"/>
          <a:stretch/>
        </p:blipFill>
        <p:spPr bwMode="auto">
          <a:xfrm>
            <a:off x="1334125" y="1843790"/>
            <a:ext cx="8949128" cy="14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9504" r="2909" b="73174"/>
          <a:stretch/>
        </p:blipFill>
        <p:spPr bwMode="auto">
          <a:xfrm>
            <a:off x="1334125" y="3867463"/>
            <a:ext cx="6655633" cy="14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csv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1861" y="5406886"/>
            <a:ext cx="9859619" cy="1451114"/>
          </a:xfrm>
        </p:spPr>
        <p:txBody>
          <a:bodyPr/>
          <a:lstStyle/>
          <a:p>
            <a:r>
              <a:rPr lang="en-US" dirty="0" smtClean="0"/>
              <a:t>Contains much of the information displayed in the html file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30" y="1579487"/>
            <a:ext cx="9007603" cy="354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gcki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68" y="4519272"/>
            <a:ext cx="3809236" cy="205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gc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3" y="1955647"/>
            <a:ext cx="3851571" cy="20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83" y="4518311"/>
            <a:ext cx="4045883" cy="20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4"/>
          <p:cNvSpPr txBox="1">
            <a:spLocks noChangeArrowheads="1"/>
          </p:cNvSpPr>
          <p:nvPr/>
        </p:nvSpPr>
        <p:spPr bwMode="auto">
          <a:xfrm>
            <a:off x="2620052" y="3871849"/>
            <a:ext cx="37062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Phillips et al, 2009, Ecological Applications 19:181-197.</a:t>
            </a:r>
          </a:p>
        </p:txBody>
      </p:sp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background – accounting for bias</a:t>
            </a:r>
          </a:p>
        </p:txBody>
      </p:sp>
      <p:sp>
        <p:nvSpPr>
          <p:cNvPr id="2458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58976"/>
            <a:ext cx="5956300" cy="4308423"/>
          </a:xfrm>
        </p:spPr>
        <p:txBody>
          <a:bodyPr/>
          <a:lstStyle/>
          <a:p>
            <a:r>
              <a:rPr lang="en-US" dirty="0" smtClean="0"/>
              <a:t>Sensitive to sampling bias</a:t>
            </a:r>
          </a:p>
          <a:p>
            <a:r>
              <a:rPr lang="en-US" dirty="0" smtClean="0"/>
              <a:t>Same bias in background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/>
              <a:t>ancels out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6783917" y="3470327"/>
            <a:ext cx="20874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</a:rPr>
              <a:t>Random background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845301" y="5975350"/>
            <a:ext cx="2111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Targeted background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2514749" y="5941050"/>
            <a:ext cx="1037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</a:rPr>
              <a:t>Sampling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34724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environmental similarity surface (MESS) Maps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36</a:t>
            </a:fld>
            <a:endParaRPr lang="en-US"/>
          </a:p>
        </p:txBody>
      </p:sp>
      <p:pic>
        <p:nvPicPr>
          <p:cNvPr id="23554" name="Picture 2" descr="I:\neyoung\Projects\CA_LCC_ManagerTraining\CurriculumDevelopment\Data\Workspace\Default_startData_Spring\MESS_bestmodel\Grus_canadensis_EnvironmentalData_novel_limi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87" y="1753846"/>
            <a:ext cx="3976590" cy="45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6203347" cy="4620682"/>
          </a:xfrm>
        </p:spPr>
        <p:txBody>
          <a:bodyPr/>
          <a:lstStyle/>
          <a:p>
            <a:r>
              <a:rPr lang="en-US" dirty="0" smtClean="0"/>
              <a:t>Novel Environments</a:t>
            </a:r>
          </a:p>
          <a:p>
            <a:pPr lvl="1"/>
            <a:r>
              <a:rPr lang="en-US" dirty="0" smtClean="0"/>
              <a:t>Conditions that are outside the environmental range used to develop the model</a:t>
            </a:r>
          </a:p>
          <a:p>
            <a:r>
              <a:rPr lang="en-US" dirty="0" smtClean="0"/>
              <a:t>M0del predictions into these locations should be interpreted with caution</a:t>
            </a:r>
          </a:p>
        </p:txBody>
      </p:sp>
    </p:spTree>
    <p:extLst>
      <p:ext uri="{BB962C8B-B14F-4D97-AF65-F5344CB8AC3E}">
        <p14:creationId xmlns:p14="http://schemas.microsoft.com/office/powerpoint/2010/main" val="581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37</a:t>
            </a:fld>
            <a:endParaRPr lang="en-US"/>
          </a:p>
        </p:txBody>
      </p:sp>
      <p:pic>
        <p:nvPicPr>
          <p:cNvPr id="26626" name="Picture 2" descr="I:\neyoung\Projects\CA_LCC_ManagerTraining\CurriculumDevelopment\Data\Workspace\Default_startData_Spring\Reg.25\plots\Grus_canadensis_tmin_on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3" y="2853127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:\neyoung\Projects\CA_LCC_ManagerTraining\CurriculumDevelopment\Data\Workspace\Default_startData_Spring\DefaultOutputs_targetbackground\plots\Grus_canadensis_tmin_on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76" y="2853127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I:\neyoung\Projects\CA_LCC_ManagerTraining\CurriculumDevelopment\Data\Workspace\Default_startData_Spring\Reg2\plots\Grus_canadensis_tmin_onl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0" y="2853126"/>
            <a:ext cx="3656587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4321" y="2293495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Regularization = 0.5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9449" y="2310983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Regularization = 1.o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34400" y="2315767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Regularization = 2.o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</a:t>
            </a:r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and Train AUC difference</a:t>
            </a:r>
          </a:p>
          <a:p>
            <a:pPr lvl="1"/>
            <a:r>
              <a:rPr lang="en-US" dirty="0" smtClean="0"/>
              <a:t>&gt;0.05 may be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marL="283464" lvl="1" indent="0">
              <a:buNone/>
            </a:pPr>
            <a:endParaRPr lang="en-US" dirty="0" smtClean="0"/>
          </a:p>
          <a:p>
            <a:r>
              <a:rPr lang="en-US" dirty="0" smtClean="0"/>
              <a:t>Response curves ecologically plausible?</a:t>
            </a:r>
          </a:p>
          <a:p>
            <a:endParaRPr lang="en-US" dirty="0" smtClean="0"/>
          </a:p>
          <a:p>
            <a:r>
              <a:rPr lang="en-US" dirty="0" smtClean="0"/>
              <a:t>Prediction patchy?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9698" name="Picture 2" descr="Figure 2 &#10;            Our recomputation of MaxEnt match for Pyron et al.'s original 90 locations, using worldwide background (Overfit-Global-90 point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75" y="3897643"/>
            <a:ext cx="3733059" cy="27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33" y="1631092"/>
            <a:ext cx="3084727" cy="20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</a:t>
            </a:r>
            <a:r>
              <a:rPr lang="en-US" dirty="0" err="1" smtClean="0"/>
              <a:t>Maxent</a:t>
            </a:r>
            <a:r>
              <a:rPr lang="en-US" dirty="0" smtClean="0"/>
              <a:t> Models and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Ecological plausibility</a:t>
            </a:r>
          </a:p>
          <a:p>
            <a:r>
              <a:rPr lang="en-US" dirty="0" smtClean="0"/>
              <a:t>Threshold independent metrics</a:t>
            </a:r>
          </a:p>
          <a:p>
            <a:pPr lvl="1"/>
            <a:r>
              <a:rPr lang="en-US" dirty="0"/>
              <a:t>Receiver-operating characteristic (ROC) </a:t>
            </a:r>
            <a:r>
              <a:rPr lang="en-US" dirty="0" smtClean="0"/>
              <a:t>of the area </a:t>
            </a:r>
            <a:r>
              <a:rPr lang="en-US" dirty="0"/>
              <a:t>under the curve (AUC)</a:t>
            </a:r>
          </a:p>
          <a:p>
            <a:r>
              <a:rPr lang="en-US" dirty="0" smtClean="0"/>
              <a:t>Threshold dependent metrics</a:t>
            </a:r>
          </a:p>
          <a:p>
            <a:pPr lvl="1"/>
            <a:r>
              <a:rPr lang="en-US" dirty="0" smtClean="0"/>
              <a:t>Many (Kappa, True Skill Statistic), but problems with threshold selection and background points used </a:t>
            </a:r>
          </a:p>
          <a:p>
            <a:pPr lvl="1"/>
            <a:r>
              <a:rPr lang="en-US" dirty="0" smtClean="0"/>
              <a:t>Independent data set</a:t>
            </a:r>
          </a:p>
          <a:p>
            <a:r>
              <a:rPr lang="en-US" dirty="0" smtClean="0"/>
              <a:t>Where are the novel areas</a:t>
            </a:r>
          </a:p>
          <a:p>
            <a:r>
              <a:rPr lang="en-US" dirty="0" smtClean="0"/>
              <a:t>Checks for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The model</a:t>
            </a:r>
          </a:p>
        </p:txBody>
      </p:sp>
      <p:sp>
        <p:nvSpPr>
          <p:cNvPr id="4099" name="Content Placeholder 10"/>
          <p:cNvSpPr>
            <a:spLocks noGrp="1"/>
          </p:cNvSpPr>
          <p:nvPr>
            <p:ph idx="1"/>
          </p:nvPr>
        </p:nvSpPr>
        <p:spPr>
          <a:xfrm>
            <a:off x="1404256" y="1461407"/>
            <a:ext cx="10226827" cy="509466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rbel" pitchFamily="34" charset="0"/>
              </a:rPr>
              <a:t>Maxent</a:t>
            </a:r>
            <a:r>
              <a:rPr lang="en-US" dirty="0">
                <a:latin typeface="Corbel" pitchFamily="34" charset="0"/>
              </a:rPr>
              <a:t> is a general purpose method that makes predictions from incomplete </a:t>
            </a:r>
            <a:r>
              <a:rPr lang="en-US" dirty="0" smtClean="0">
                <a:latin typeface="Corbel" pitchFamily="34" charset="0"/>
              </a:rPr>
              <a:t>information</a:t>
            </a:r>
            <a:endParaRPr lang="en-US" dirty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Machine learning method </a:t>
            </a:r>
          </a:p>
          <a:p>
            <a:r>
              <a:rPr lang="en-US" dirty="0" smtClean="0">
                <a:latin typeface="Corbel" pitchFamily="34" charset="0"/>
              </a:rPr>
              <a:t>Used in many fields </a:t>
            </a:r>
          </a:p>
          <a:p>
            <a:r>
              <a:rPr lang="en-US" dirty="0">
                <a:latin typeface="Corbel" pitchFamily="34" charset="0"/>
              </a:rPr>
              <a:t>G</a:t>
            </a:r>
            <a:r>
              <a:rPr lang="en-US" dirty="0" smtClean="0">
                <a:latin typeface="Corbel" pitchFamily="34" charset="0"/>
              </a:rPr>
              <a:t>enerative </a:t>
            </a:r>
            <a:r>
              <a:rPr lang="en-US" dirty="0">
                <a:latin typeface="Corbel" pitchFamily="34" charset="0"/>
              </a:rPr>
              <a:t>approach </a:t>
            </a:r>
            <a:endParaRPr lang="en-US" dirty="0" smtClean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Estimates an unknown probability by finding the probability distribution of maximum entropy given some constraints</a:t>
            </a:r>
          </a:p>
        </p:txBody>
      </p:sp>
    </p:spTree>
    <p:extLst>
      <p:ext uri="{BB962C8B-B14F-4D97-AF65-F5344CB8AC3E}">
        <p14:creationId xmlns:p14="http://schemas.microsoft.com/office/powerpoint/2010/main" val="22449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source of the occurrence data?</a:t>
            </a:r>
          </a:p>
          <a:p>
            <a:r>
              <a:rPr lang="en-US" dirty="0" smtClean="0"/>
              <a:t>How did you define the background? Why?</a:t>
            </a:r>
          </a:p>
          <a:p>
            <a:r>
              <a:rPr lang="en-US" dirty="0" smtClean="0"/>
              <a:t>Where there any signs of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are the novel areas?</a:t>
            </a:r>
          </a:p>
          <a:p>
            <a:r>
              <a:rPr lang="en-US" dirty="0" smtClean="0"/>
              <a:t>If threshold used, ask why that threshold was chosen</a:t>
            </a:r>
          </a:p>
          <a:p>
            <a:r>
              <a:rPr lang="en-US" dirty="0" err="1" smtClean="0">
                <a:latin typeface="Corbel" pitchFamily="34" charset="0"/>
              </a:rPr>
              <a:t>Merow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et al. </a:t>
            </a:r>
            <a:r>
              <a:rPr lang="en-US" dirty="0" smtClean="0">
                <a:latin typeface="Corbel" pitchFamily="34" charset="0"/>
              </a:rPr>
              <a:t>(2013) provide a great guideline on the important decision that need to be made for a </a:t>
            </a:r>
            <a:r>
              <a:rPr lang="en-US" dirty="0" err="1" smtClean="0">
                <a:latin typeface="Corbel" pitchFamily="34" charset="0"/>
              </a:rPr>
              <a:t>Maxent</a:t>
            </a:r>
            <a:r>
              <a:rPr lang="en-US" dirty="0" smtClean="0">
                <a:latin typeface="Corbel" pitchFamily="34" charset="0"/>
              </a:rPr>
              <a:t> model</a:t>
            </a:r>
            <a:endParaRPr lang="en-US" dirty="0">
              <a:latin typeface="Corbe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3266904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Output format</a:t>
            </a:r>
          </a:p>
          <a:p>
            <a:pPr lvl="1"/>
            <a:r>
              <a:rPr lang="en-US" dirty="0"/>
              <a:t>Logistic</a:t>
            </a:r>
          </a:p>
          <a:p>
            <a:pPr lvl="2"/>
            <a:r>
              <a:rPr lang="en-US" dirty="0" smtClean="0"/>
              <a:t>0-1 values</a:t>
            </a:r>
          </a:p>
          <a:p>
            <a:pPr lvl="2"/>
            <a:r>
              <a:rPr lang="en-US" dirty="0" smtClean="0"/>
              <a:t>Most common – </a:t>
            </a:r>
            <a:r>
              <a:rPr lang="en-US" dirty="0"/>
              <a:t>I</a:t>
            </a:r>
            <a:r>
              <a:rPr lang="en-US" dirty="0" smtClean="0"/>
              <a:t>ndex of habitat suitability</a:t>
            </a:r>
          </a:p>
          <a:p>
            <a:pPr lvl="1"/>
            <a:r>
              <a:rPr lang="en-US" dirty="0" smtClean="0"/>
              <a:t>Raw</a:t>
            </a:r>
          </a:p>
          <a:p>
            <a:pPr lvl="2"/>
            <a:r>
              <a:rPr lang="en-US" dirty="0" smtClean="0"/>
              <a:t>All values sum to 1</a:t>
            </a:r>
          </a:p>
          <a:p>
            <a:pPr lvl="2"/>
            <a:r>
              <a:rPr lang="en-US" dirty="0" smtClean="0"/>
              <a:t>Relative occurrence rate</a:t>
            </a:r>
            <a:endParaRPr lang="en-US" dirty="0"/>
          </a:p>
          <a:p>
            <a:pPr lvl="1"/>
            <a:r>
              <a:rPr lang="en-US" dirty="0" smtClean="0"/>
              <a:t>Cumulative</a:t>
            </a:r>
          </a:p>
          <a:p>
            <a:pPr lvl="2"/>
            <a:r>
              <a:rPr lang="en-US" dirty="0" smtClean="0"/>
              <a:t>Omission rate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um of all raw values less than or equal to the raw value at that location scaled to be  between 0 -100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28" y="1632658"/>
            <a:ext cx="6099531" cy="47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0890356" y="5036695"/>
            <a:ext cx="786982" cy="494677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Specifically for SDM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5038906"/>
          </a:xfrm>
        </p:spPr>
        <p:txBody>
          <a:bodyPr>
            <a:normAutofit/>
          </a:bodyPr>
          <a:lstStyle/>
          <a:p>
            <a:r>
              <a:rPr lang="en-US" dirty="0">
                <a:latin typeface="Corbel" pitchFamily="34" charset="0"/>
              </a:rPr>
              <a:t>Developed by Steven Phillips at AT&amp;T </a:t>
            </a:r>
            <a:r>
              <a:rPr lang="en-US" dirty="0" smtClean="0">
                <a:latin typeface="Corbel" pitchFamily="34" charset="0"/>
              </a:rPr>
              <a:t>Labs-Research</a:t>
            </a:r>
          </a:p>
          <a:p>
            <a:r>
              <a:rPr lang="en-US" dirty="0" smtClean="0">
                <a:latin typeface="Corbel" pitchFamily="34" charset="0"/>
              </a:rPr>
              <a:t>Many applications</a:t>
            </a:r>
            <a:endParaRPr lang="en-US" dirty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Often termed ‘Presence-only’, but closer to resource availability </a:t>
            </a:r>
          </a:p>
          <a:p>
            <a:r>
              <a:rPr lang="en-US" dirty="0" smtClean="0"/>
              <a:t>Provides a model of habitat suitability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2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Maxent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7024806" cy="49397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Best suited for exploratory or </a:t>
            </a:r>
            <a:r>
              <a:rPr lang="en-US" dirty="0" smtClean="0"/>
              <a:t>opportunistically collected data</a:t>
            </a:r>
          </a:p>
          <a:p>
            <a:r>
              <a:rPr lang="en-US" dirty="0"/>
              <a:t>Presence only data</a:t>
            </a:r>
          </a:p>
          <a:p>
            <a:r>
              <a:rPr lang="en-US" dirty="0" smtClean="0"/>
              <a:t>Maximize </a:t>
            </a:r>
            <a:r>
              <a:rPr lang="en-US" dirty="0"/>
              <a:t>the utility of publically available museum and herbaria data </a:t>
            </a:r>
            <a:endParaRPr lang="en-US" dirty="0" smtClean="0"/>
          </a:p>
          <a:p>
            <a:r>
              <a:rPr lang="en-US" dirty="0" smtClean="0"/>
              <a:t>Small number of occurrences</a:t>
            </a:r>
          </a:p>
          <a:p>
            <a:r>
              <a:rPr lang="en-US" dirty="0" smtClean="0"/>
              <a:t>Poor or absent information on sampling methods</a:t>
            </a:r>
          </a:p>
          <a:p>
            <a:r>
              <a:rPr lang="en-US" dirty="0" smtClean="0"/>
              <a:t>Not confident in absences </a:t>
            </a:r>
          </a:p>
          <a:p>
            <a:r>
              <a:rPr lang="en-US" dirty="0" smtClean="0"/>
              <a:t>Continually performs well in comparison with other methods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HEhQRERIVExIUFRgVFhUVFxEWFRMVFBQXFxcWFRcYHSkgGhwlHBQUITUiJSssLi8uGB8zODMsNygtLisBCgoKDg0OGhAQGjclICQsLywsLzY3LC0sLCwsLCwsLCwsLCwsLCw1LCwsLCwsLCwsLCwsLCwsLCwsLCwsLCwsNP/AABEIAN0A5AMBEQACEQEDEQH/xAAcAAEAAgMBAQEAAAAAAAAAAAAABgcDBAUCAQj/xABNEAABAwIDAggJBgsGBwAAAAABAAIDBBEFBhIhMQcTMkFRYXGRCBQiUnKBobHBIzVCYqLRFzNTdIKEkpOy4eI0Y7PS0/AVFjZDVGRz/8QAGgEBAAMBAQEAAAAAAAAAAAAAAAMEBQECBv/EADIRAQACAgECAggEBgMAAAAAAAABAgMEESExEkEFMjNRYYGhsRMiI0IUUnGR4fBiwdH/2gAMAwEAAhEDEQA/ALxQEBAQEBAQEENzvmB2HSQxxna0iV/WNoDT2+V7Fn7mxNLRWv8AWVLazzS0RH9UuppxUsa9pu1wDgeoi4V+totHMLkTExzDIuuiAgICAgICAgICAgICAgICAgICAgICAgICDy94jBJ2AC5PQAkzwdlL4vXHEppJT9NxI6m7mjusvnst/HebMPJfx2myf8HeIeM05iO+J1h6Dto9uoeoLU0cnix+GfJo6d+ace5K1dWxAQEBAQEBAQEBAQEBAQEBAQEBAQEBAQEBBwM8V3iVI8A+VJaMfpcr7IKq7l/Dinjz6K+1fw45+PRVKxGQkeQa3xWqDDyZWlh7R5TfcR61b0r+HLx71nUv4cnHvWktprCAgICAgICAgICAgICAgICAgICAgICAgICCvOEus1yxQjc1us9riQPY096yvSF+bRX3dWbu3/NFUNWepMtLUGle2Qb2ODu43XqtvDMWjydrbwzEruikEoDhtBAI7CLhfRRPMct2J5jl6XXRAQEBAQEBAQEBAQEBAQEBAQEBAQEBAQEFQZsqvG6uZ3MHaB+h5PvBWDs28WW0/L+zG2LeLJLkqBCILcyhU+NUkJ5w3Qf0Dp+C3dW3ixVlsa9vFjh2VYTiAgICAgICAgICAgICAgICAgICAgICAg8SycU0uO4Ak+oXXJniOXJniOVHyPMpLjvcST2k3K+cmeZ5YMzz1eVwEFi8Gk+uCRnmyXHY5o+LXLW9H2/JMfFpaU/kmPimCvrogICAgIPhOnaUGhUYzDB9O56G7f5KC2zjr5vM3iGlJmVo5Mbj2kD71DO7Xyh5/EYHZmPNGP2j9y8Tuz/K5+IkML+Ma13SAe8K/WeYiUsPa6CAgICAgICAgICAgIObmSbiKWd3RG7vIsPeodi3hxWn4Is08Y7T8FNrAYr6gIJpwZS2kmZ0ta7uJHxWj6Pn81oXtGeswsFajREBAQEHKxTGm0fkt8p/RzN7fuVbNsxTpHWXi1+Eaq659YfLcSOjcB6lnXy2v60opmZ7tZRvIg+tbq2dOxd45FgRt0gDoAC3IjiFp6XQQEBAQEBAQEBAQEBBwM9ycXRS9ZYO+Rt/ZdVd2eMM/L7q+1PGKf8AfNVKxGQICCT8HUmirI86Jw9YLT8CrmjP6vyWtOf1Pks5bLVEBAQcXH8V8W+TYfLI2nzR1dap7Ofw/lr3R3tx0hFlmoRAQEG7g8HjEzBzXuexu1TYK+LJEPVY5lNlsLAgICAgICAgICAgICAgjHCIbUh65GfE/BU972XzhV3PZ/NWKxmUICDv5EdprY+sPH2CfgrWnP60fP7LGr7WFrLba4gINevqRRxueeYbOsnYB3rxkvFKzZyZ4jlBpJDKS4m5JuT1lYszMzzKu8rjggICCS5XpNDTKfpbG9g3nv8ActHTx8RN5TY483eV1IICAgICAgICAgICAgIItwjC9IOqVvucqW/7L5qm57P5qzWOyxAQdzI/9uh/T/wnqzqe2r8/tKfV9rHz+y2VuNgQEEdzXUciMekfcPiqG7ftX5osk+SPKgiEBAQbeGUJr3ho5I2uPQPvUuHFOS3D1WvMptGwRANAsALAdQWxEREcQsPS6CAgICAgICAgICAgICCNcITdVG49D2H7Vviqe97H5wq7nslXrGZQgIJBkJuqtj6mvP2CPirWlH60fNY1PawtVbbXEBBDcfk4yd/VYdwWTszzklBfu5yrvAgINvD8PfXmzRs53HcP59SlxYrZJ6PVazKYUNG2ibpb6zzk9JWrjxxjjiE8Rw2FI6ICAgICAgICAgICAgICDiZzi46imHQ0O/Ye13wVbbjnDb/eyDZjnFKpVhscQEEq4OItVU53mxH7Tm/cVd0I/Vmfgt6UfqTPwWWthqCAgguJO1Syem72OIWLln89v6yr27y1lG8tunw2Wo5LDbpOwe1S1w3t2h6isy7NDlwN2yuv9Vt7es7yrePTiOt5SRj97uxxiIBrQABuAV2IiI4hI9LoICAgICAgICAgICAgICAg1cTg8ahkZ5zHDvBXjJXxVmHm8eKswpNfOsJ9QEE64MYPx8not95PwWl6Pr60r+jHrSna02gICDWNBGSSY23JuTYbSVH+FTnnhzwwyxwti5LQOwAL3FYjtBwyLrogICAgICAgICAgICAgICAgICAgpfHKXxKolj5mvdb0Sbt9hC+ezU8GSa/Fh5a+G8w0lG8CC0eD+l8WpA7nke5/q2NHsaFs6NPDi59/Vq6leMfPvSRXFoQEBAQEBAQEBAQEBAQEBAQEBAQEBAQEHmSQRi7iAOkkALkzEd3JnhWfCCxjqhskb2uD2AO0uBs5ptttuuC3uKyN6I/Ei0T3hl7kR4+YlGFSVQDVs9+71oLboMYpaONkTaiOzGhvKG2wtdbtM2KtYrFobFMuOtYjxNxmM07908X7bfvUkZsc/uh7jLSfNsxVDJuS9ruwg+5e4tE9pe4tE9pZV10QEBAQEBAQEBAQEBAQEBAQEBBzsUxuDCh8rIAfNG1x/RCiyZ6Y/WlFkzUp60oliPCA52yCID60m0/stPxVDJ6Qn9kf3VL7s/thHqzMtVV8qdwHQyzB9lVbbOW3eytbYyW7y5UjjKbuJcekkk95UE9esoZ693lB9QEBB8QNI6FziHGzBXy0/Ile3sc4DuupIvavaXuL2jtLpU+a6uDdMT6Qa73i6lrt5o/cljZyx5utScIEzPxkTH9bdTT7bqevpC8etHKau7bzh26PPlPNse18Z6SA5ve3b7FZrv4579E9dyk9+jv0WJRV/wCKlY/qBF+7erVMlL+rPKxXJW3qy217exAQEBAQEBAQEBAQYayrZRMMkjg1g3k/72lebXisc2ebWiscyr3Hs7yVd2U942ecbcY7s80e1ZWbdtbpTpH1Z2XbtbpTpCJOOokk3J2knaSesqipiAgICAgICAgICAgICANm3nG49CDtYfmqqoLASl7R9GTyh37/AGqxTay08+f6p6bOSvmlWGZ9jmsJ2GM+c3ymevnHtV7Hv1npeOFum7WfWjhKqSrZWt1Rva9vS0g9/Qrtb1tHNZ5W62i0cxLOvT0ICAgICAgINbEa9mGxulkNmt7yeYAc5K8ZMlaV8Vnm94pXxSqjHcalx6S7r6b2ZGLm3qG93WsPNmtmt1+UMfLltlt9ob+G5KqayxeGwt+vfV6mj4kKXHpZbd+iSmpkt36JDS5AhZ+MkkeerS0e4lW6+j6R3lZrpU85b7clUY3xOPbJL8HBSfwOH3fWf/Un8Ji933eJcj0j9zXt7HvP8V1ydHD5R9ZcnTxOVW8HwO2GYg9EguO9v3KG/o/+WUVtH+WUXxTL1RhW2SM6R9NvlN9Z5vXZUsmvkx+tCpkwXp3hylCifUBAQEBAQEBAQEBBlpKp9E7XG8sd0tNu/pXqtprPNZ4draazzEpjg2fXMs2qbqH5RgF+1zdx9Xcr+LfmOmSPmu492Y6XTagr48QbrieHt6ubqI3g9q0aZK3jmsr9L1vHNZbK9vQgICAgIIDjEcubqkxRbKeA6S88nUNjj1nmA+9ZeWL7OTw19WPuz8kWz38Ne0JVguAQ4MPk23fzvdtcfXzDqCvYdemKOn91vFhpj7OopkogICAgEXQRjHcmxYhd8VoperkO9JvN2j2qnm06X616T9FXLq1v1r0lXmJ4bJhb+LlbpPMd4cOlp51lZMdsc8Whm3x2pPFmoo3gQEBAQEBAQEBAQEGeirZKB4fE8scOcc/URuI7V6pe1J5rPD1W81nmsp9l7OzKu0dTaN+4PHId2+afYtTBuxbpfpP0aGHbi3S/SUvBur66+oCAgIPEMLYBZjQ0bTYAAXO0rkREdIciIjs9rrogICAgICAg1cSw+PE2GOVupp7wekHmK8ZMdckeG0PF6VvHFlX5ky4/BHX5cRPkv6Pqu6D71jbGvbFPwZWbBOOfg4irIBAQEBAQEBAQEBAQEEjyzmt+EERyXfBut9JnodXV7lb19q2LpPWPss4NmcfSesLMo6plawSRuDmuFwR/vetit4tHMNStotHMMy9PQgICAgICAgICAgICDHUQNqWlj2hzXCxB3ELlqxaOJcmImOJVfmzLTsGdrZd0DjsO8sJ+i74FY2zrTinmOzK2Necc8x2R5VFYQEBAQEBAQEBAQEBB18t4+/A33HlROPls6etvQ5T4M84rfDzTYc045+C16KrZXMbJGdTXC4PwPQVuUvF6xaGvW0WjmGdenoQEBAQEBAQEBAQEBB4mibO0tcA5rhYg7iCuTETHEuTETHEqvzZlp2DO1su6Bx2HnYT9F3V0FY2zrTinmOzK2Necc8x2R1VFYQEBAQEBAQEBAQEBBIsm4+cIk0PPyMhF/qO3B46un+St6ux+Hbie0rOtm/DtxPaVpg3W01hAQEBAQEBAQEBAQEBBjnhbUNLHtDmuFiDtBC5MRaOJcmImOJVjmvLDsHJkju6AnfvMZJ5LuroKxtnWnFPMdvsytjXnHPMdkcVRWEBAQEBAQEBAQEBAQWXkDGPHojC8+XCABf6Ue5vda3ctjSzeOvhnvH2ampl8VfDPeEqV1baOM4tDgcTp6mRsUTN7nde4ADaSegbUFbzcPNAwkNgqnAHlaYQD1gGS9u1B2cn8K1JmyobSwxVDJHNc4GRsQZZgudrZCd3Ug6ed8+02SjEKlsrjNqLeKax2xmm99Th5wQRccO2Hfk6v93D/AKqCWZVz5Q5rOmmmvIBcxPBZJYbyGnlDsug2M5ZrhyfAKiobI5jniMCMNc65BO5zgLeSedB7yhmeHNtP4zTh7Y9bmWkDWuu219jSRbaOdBDqvhvw6kkfGY6oljnMJEcViWkgkXkvbYgw/h3w78lV/u4f9VBOsp5jizVTtqoA8Ruc5tpAGuBYbG4BI9qDsICDzIwSgtcAQRYg7QQeYrkxz0kmOVdZqygaK81OC6Le5m0uZ2dLfaFlbOnNPzU7fZmZ9Wa/mp2RBUFN9QEBAQEBAQEBAQEHTy1iH/DKmOT6N9L/AEXbD3bD6lNr5Pw8kSlwX8F4lcW9b7aUV4Sta7VRwX+T0ySEcxdcNB9Q1d6Dv5F4KcNqaGnlqIDNLLG2RzzJM3a8X0hrHAWHeglmA8HeH5embUUtOY5WhwDuNndscLHY95G5BWfhMcug9Gf3xIOtkrgnw7GKCmqJWSGSWJr3ESOA1EbbDmQVjm7Dvwd4valkc4QuZKwm2oBwuWOI37LjsKC2/CJ+bY/zhn8D0Gx4PvzV+sS+5iCmsq4NFmDGxSzgmKSefUGnSfJbK4WPNtaEF1/gVwr8nL+9egmGWsvw5ZgFNTAtiaXOAc4uN3G52lB1UBAQEERzLk1tbeWnsyTeW7mP/wAp9nvVDY04v+anSVPPqxbrTurypp3UjiyRpa4bwRYrLtWazxLNtWazxLGvLggICAgICAgICD4guLLNZ49SwvPK0AO9Jvkk+y/rW/r38eKsy2sFvFjiVK+Er/aKP/5SfxhTJUsxPO7sj4RhsrIWzcZGxlnOLbWi1XuAehBHKTh7lqHsZ4iwanNbfjXbNRA83rQfPCY5dB6M/viQRrApMxCni8U8Z8W0DitIj06ObTfbZByMoBkmMRf8X425m+U4y4dx30ON1bdOrTfq6kFv+ET82x/nLP4HoNjwffmr9Yl9zEFE0pqW4m/xHX41x8vF6Lar3fqtfZydSCa8bmj/ANvui+5B+h6a+hurlaRe/TbagyoCAgICDn4vg8WLt0ytv0OGxzew/BRZcNMkcWhHkxVyRxZX2OZOmw67oxxsfS3lgfWb8QsrNp3p1jrH1ZuXVvTrHWEbVRWEBAQEBAQEBAQWHkGu0UxaSPJkcNvWGu+K1dK/6fHxaWpf9Pj4q58JWldxlHLbyNEjL8wddrrd1+5aC6lWSM84XVYfTR1M0LHwxtjdHOG3a5jbEtvvB5iP5IKhzBUx5pxsGiYBFJPEyPS3SCG6QX6QNg2E9iCbeExy6D0Z/fEgkmROEfDcMw+khmqmskjha17dMh0uA2jYEFSZ+xNmesW1UbSRKY4WEggvIs3WRvA7dtggtrwifm2P84Z/A9BseD781frEvuYgqrg2/wCoovzio/w5kH6gQEBAQEBAQEBBx8Xy1T4tcvZpf57PJd6+Y+tV8utjyd46ocmvS/eOqG4nkSenuYXNlb0cl/cdh7/UqGTRvX1ev3Ub6d49XqjVXSSUZ0yMcw/WBHd0qnalqzxaOFW1Zr0mGFeXBAQEBAQEHbwKd0UZDWuILifJvbkt+5WcNpivRPitMR0WPmLAYMyQOp6lmuN23nBa4bnNI3ELcbCrangEptR01cwbzAtjcR69iCXZI4MKPKD+OZrmnsQJJCPIB36GjYD17+8oNnPmQIM7GEzySM4kPDeL07dem97g+aEEU/ALRf8AkVHfH/lQSfJ3BpQ5TfxsTHST2sJZTqc0EWOgAAN7bX60HRztlKLOMDaeZ72NbIJLs03uARbaDs8pB7yXlePKFP4tC972a3Pu/Tqu62zYBs2II9gXBTTYJWtr2TTOka+R4a4s03kDgRsbfZrPcgn6AgICAgICAgICAg8yRiUWcA4dBAI7iuTET3cmInu41ZlSkq9phDT0sLmewGxVe+pit5f9Iba2O3k5U/B/C7kSyN7dLvgFDb0fTymUM6VPKXLqMjcXe1Ru6Y/6lDbQ91vp/lFOn/yaP/Kv999j+pR/wk/zfT/Lx/DfFnpcmcf/AN+1v7v+teq6Uz+76f5drqc/u/3+7rU3B/FvfM93UA1v3qevo+vnKaulXzl2aHKdLR7RFrPS8l3sOz2Kempir5J662Ovk7TGBgsAABuA2AKzEcJ3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nordgen.org/var/admin/storage/images/media/images/vaexter/gbif-logo-green/9772-1-eng-US/GBIF-logo-g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2" y="3073323"/>
            <a:ext cx="21050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4.bp.blogspot.com/-XyRT1FBSHkQ/TZNiRQCy7GI/AAAAAAAAFzk/x4PNlkyJLN8/s1600/FisBas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75" y="4960926"/>
            <a:ext cx="1448435" cy="11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a.audubon.org/sites/default/files/photos/ebird_logo_40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90" y="1499919"/>
            <a:ext cx="2138054" cy="13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Not Use </a:t>
            </a:r>
            <a:r>
              <a:rPr lang="en-US" dirty="0" err="1" smtClean="0"/>
              <a:t>Maxent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amount of statistical modeling can compensate for poor definition of the problem (Austin, 2002)</a:t>
            </a:r>
          </a:p>
          <a:p>
            <a:endParaRPr lang="en-US" dirty="0" smtClean="0"/>
          </a:p>
          <a:p>
            <a:r>
              <a:rPr lang="en-US" dirty="0"/>
              <a:t>Have robust sampling method with confidence presence and absence data</a:t>
            </a:r>
          </a:p>
          <a:p>
            <a:endParaRPr lang="en-US" dirty="0" smtClean="0"/>
          </a:p>
          <a:p>
            <a:r>
              <a:rPr lang="en-US" dirty="0" smtClean="0"/>
              <a:t>Somewhat of a black box compared to other methods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Statistics are still new and underdeveloped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0185815" y="3222885"/>
            <a:ext cx="1274164" cy="1094282"/>
          </a:xfrm>
          <a:prstGeom prst="cube">
            <a:avLst>
              <a:gd name="adj" fmla="val 2774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3154" y="3513758"/>
            <a:ext cx="43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34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9371948" cy="5055235"/>
          </a:xfrm>
        </p:spPr>
        <p:txBody>
          <a:bodyPr>
            <a:normAutofit/>
          </a:bodyPr>
          <a:lstStyle/>
          <a:p>
            <a:r>
              <a:rPr lang="en-US" dirty="0" smtClean="0"/>
              <a:t>Find correlates to species distributions</a:t>
            </a:r>
          </a:p>
          <a:p>
            <a:pPr lvl="1"/>
            <a:r>
              <a:rPr lang="en-US" dirty="0" smtClean="0"/>
              <a:t>What might be important drivers to a species distribution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048" y="2533337"/>
            <a:ext cx="3035669" cy="3527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82874" y="6061277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>
                <a:solidFill>
                  <a:srgbClr val="000000"/>
                </a:solidFill>
              </a:rPr>
              <a:t>Journal of Zoology</a:t>
            </a:r>
            <a:r>
              <a:rPr lang="en-GB" sz="1100">
                <a:solidFill>
                  <a:srgbClr val="000000"/>
                </a:solidFill>
              </a:rPr>
              <a:t/>
            </a:r>
            <a:br>
              <a:rPr lang="en-GB" sz="1100">
                <a:solidFill>
                  <a:srgbClr val="000000"/>
                </a:solidFill>
              </a:rPr>
            </a:br>
            <a:r>
              <a:rPr lang="en-GB" sz="1100">
                <a:solidFill>
                  <a:srgbClr val="000000"/>
                </a:solidFill>
                <a:hlinkClick r:id="rId4"/>
              </a:rPr>
              <a:t>Volume 279, Issue 1, </a:t>
            </a:r>
            <a:r>
              <a:rPr lang="en-GB" sz="1100">
                <a:solidFill>
                  <a:srgbClr val="000000"/>
                </a:solidFill>
              </a:rPr>
              <a:t>pages 27-35, 13 MAY 2009 DOI: 10.1111/j.1469-7998.2009.00585.x</a:t>
            </a:r>
            <a:br>
              <a:rPr lang="en-GB" sz="1100">
                <a:solidFill>
                  <a:srgbClr val="000000"/>
                </a:solidFill>
              </a:rPr>
            </a:br>
            <a:r>
              <a:rPr lang="en-GB" sz="1100">
                <a:solidFill>
                  <a:srgbClr val="000000"/>
                </a:solidFill>
                <a:hlinkClick r:id="rId5"/>
              </a:rPr>
              <a:t>http://onlinelibrary.wiley.com/doi/10.1111/j.1469-7998.2009.00585.x/full#f2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51879" r="20495" b="15154"/>
          <a:stretch/>
        </p:blipFill>
        <p:spPr bwMode="auto">
          <a:xfrm>
            <a:off x="4552270" y="2636157"/>
            <a:ext cx="7249886" cy="268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4990773" cy="5055235"/>
          </a:xfrm>
        </p:spPr>
        <p:txBody>
          <a:bodyPr>
            <a:normAutofit/>
          </a:bodyPr>
          <a:lstStyle/>
          <a:p>
            <a:r>
              <a:rPr lang="en-US" dirty="0" smtClean="0"/>
              <a:t>Map/predict current distributions </a:t>
            </a:r>
          </a:p>
          <a:p>
            <a:pPr lvl="1"/>
            <a:r>
              <a:rPr lang="en-US" dirty="0" smtClean="0"/>
              <a:t>Conservation area delineation</a:t>
            </a:r>
          </a:p>
          <a:p>
            <a:pPr lvl="1"/>
            <a:r>
              <a:rPr lang="en-US" dirty="0" smtClean="0"/>
              <a:t>Identify new, undocumented populations</a:t>
            </a:r>
          </a:p>
          <a:p>
            <a:pPr lvl="2"/>
            <a:r>
              <a:rPr lang="en-US" dirty="0" smtClean="0"/>
              <a:t>New populations of endangered species</a:t>
            </a:r>
          </a:p>
          <a:p>
            <a:pPr lvl="2"/>
            <a:r>
              <a:rPr lang="en-US" dirty="0" smtClean="0"/>
              <a:t>Identify population for early detection and rapid response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42725" r="29092" b="5809"/>
          <a:stretch/>
        </p:blipFill>
        <p:spPr bwMode="auto">
          <a:xfrm>
            <a:off x="6066020" y="1558976"/>
            <a:ext cx="5324147" cy="46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6020" y="6205928"/>
            <a:ext cx="29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Heikkinen</a:t>
            </a:r>
            <a:r>
              <a:rPr lang="en-US" dirty="0" smtClean="0"/>
              <a:t> et al.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1903</Words>
  <Application>Microsoft Office PowerPoint</Application>
  <PresentationFormat>Custom</PresentationFormat>
  <Paragraphs>415</Paragraphs>
  <Slides>42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TS103098889</vt:lpstr>
      <vt:lpstr>PowerPoint Presentation</vt:lpstr>
      <vt:lpstr>Objectives</vt:lpstr>
      <vt:lpstr>Why Maxent for this Workshop</vt:lpstr>
      <vt:lpstr>Background: The model</vt:lpstr>
      <vt:lpstr>Background: Specifically for SDM</vt:lpstr>
      <vt:lpstr>Why Use Maxent</vt:lpstr>
      <vt:lpstr>Reasons to Not Use Maxent</vt:lpstr>
      <vt:lpstr>Applications</vt:lpstr>
      <vt:lpstr>Applications</vt:lpstr>
      <vt:lpstr>Applications</vt:lpstr>
      <vt:lpstr>Assumptions and Limitations</vt:lpstr>
      <vt:lpstr>Assumptions and Limitations</vt:lpstr>
      <vt:lpstr>Assumptions and Limitations</vt:lpstr>
      <vt:lpstr>Assumptions and Limitations</vt:lpstr>
      <vt:lpstr>The inputs</vt:lpstr>
      <vt:lpstr>The inputs</vt:lpstr>
      <vt:lpstr>Maxent Graphical User Interface</vt:lpstr>
      <vt:lpstr>Features</vt:lpstr>
      <vt:lpstr>Settings</vt:lpstr>
      <vt:lpstr>Settings</vt:lpstr>
      <vt:lpstr>Settings</vt:lpstr>
      <vt:lpstr>More Settings</vt:lpstr>
      <vt:lpstr>Outputs</vt:lpstr>
      <vt:lpstr>Omission rate</vt:lpstr>
      <vt:lpstr>Receiver-operating characteristic (ROC)</vt:lpstr>
      <vt:lpstr>Picture of Predicted Model</vt:lpstr>
      <vt:lpstr>Thresholds</vt:lpstr>
      <vt:lpstr>PowerPoint Presentation</vt:lpstr>
      <vt:lpstr>Response Curves</vt:lpstr>
      <vt:lpstr>Variable Contributions</vt:lpstr>
      <vt:lpstr>Jackknife</vt:lpstr>
      <vt:lpstr>Model documentation</vt:lpstr>
      <vt:lpstr>Results csv</vt:lpstr>
      <vt:lpstr>Target background – accounting for bias</vt:lpstr>
      <vt:lpstr>PowerPoint Presentation</vt:lpstr>
      <vt:lpstr>Multivariate environmental similarity surface (MESS) Maps</vt:lpstr>
      <vt:lpstr>Regularization</vt:lpstr>
      <vt:lpstr>Checking for Overfitting</vt:lpstr>
      <vt:lpstr>Evaluating Maxent Models and Predictions</vt:lpstr>
      <vt:lpstr>Questions to Ask</vt:lpstr>
      <vt:lpstr>PowerPoint Presentation</vt:lpstr>
      <vt:lpstr>Settings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2013-08-07T22:55:52Z</dcterms:created>
  <dcterms:modified xsi:type="dcterms:W3CDTF">2013-09-15T04:39:49Z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