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8" r:id="rId2"/>
  </p:sldMasterIdLst>
  <p:notesMasterIdLst>
    <p:notesMasterId r:id="rId33"/>
  </p:notesMasterIdLst>
  <p:sldIdLst>
    <p:sldId id="303" r:id="rId3"/>
    <p:sldId id="307" r:id="rId4"/>
    <p:sldId id="325" r:id="rId5"/>
    <p:sldId id="363" r:id="rId6"/>
    <p:sldId id="364" r:id="rId7"/>
    <p:sldId id="365" r:id="rId8"/>
    <p:sldId id="383" r:id="rId9"/>
    <p:sldId id="366" r:id="rId10"/>
    <p:sldId id="337" r:id="rId11"/>
    <p:sldId id="352" r:id="rId12"/>
    <p:sldId id="338" r:id="rId13"/>
    <p:sldId id="339" r:id="rId14"/>
    <p:sldId id="362" r:id="rId15"/>
    <p:sldId id="326" r:id="rId16"/>
    <p:sldId id="369" r:id="rId17"/>
    <p:sldId id="376" r:id="rId18"/>
    <p:sldId id="377" r:id="rId19"/>
    <p:sldId id="372" r:id="rId20"/>
    <p:sldId id="373" r:id="rId21"/>
    <p:sldId id="374" r:id="rId22"/>
    <p:sldId id="371" r:id="rId23"/>
    <p:sldId id="384" r:id="rId24"/>
    <p:sldId id="386" r:id="rId25"/>
    <p:sldId id="340" r:id="rId26"/>
    <p:sldId id="378" r:id="rId27"/>
    <p:sldId id="379" r:id="rId28"/>
    <p:sldId id="381" r:id="rId29"/>
    <p:sldId id="382" r:id="rId30"/>
    <p:sldId id="359" r:id="rId31"/>
    <p:sldId id="387" r:id="rId32"/>
  </p:sldIdLst>
  <p:sldSz cx="9144000" cy="6858000" type="screen4x3"/>
  <p:notesSz cx="7023100" cy="9309100"/>
  <p:defaultTextStyle>
    <a:defPPr>
      <a:defRPr lang="en-US"/>
    </a:defPPr>
    <a:lvl1pPr algn="l" rtl="0" fontAlgn="base">
      <a:spcBef>
        <a:spcPct val="0"/>
      </a:spcBef>
      <a:spcAft>
        <a:spcPct val="0"/>
      </a:spcAft>
      <a:defRPr kern="1200">
        <a:solidFill>
          <a:schemeClr val="hlink"/>
        </a:solidFill>
        <a:latin typeface="Arial" charset="0"/>
        <a:ea typeface="+mn-ea"/>
        <a:cs typeface="+mn-cs"/>
      </a:defRPr>
    </a:lvl1pPr>
    <a:lvl2pPr marL="457200" algn="l" rtl="0" fontAlgn="base">
      <a:spcBef>
        <a:spcPct val="0"/>
      </a:spcBef>
      <a:spcAft>
        <a:spcPct val="0"/>
      </a:spcAft>
      <a:defRPr kern="1200">
        <a:solidFill>
          <a:schemeClr val="hlink"/>
        </a:solidFill>
        <a:latin typeface="Arial" charset="0"/>
        <a:ea typeface="+mn-ea"/>
        <a:cs typeface="+mn-cs"/>
      </a:defRPr>
    </a:lvl2pPr>
    <a:lvl3pPr marL="914400" algn="l" rtl="0" fontAlgn="base">
      <a:spcBef>
        <a:spcPct val="0"/>
      </a:spcBef>
      <a:spcAft>
        <a:spcPct val="0"/>
      </a:spcAft>
      <a:defRPr kern="1200">
        <a:solidFill>
          <a:schemeClr val="hlink"/>
        </a:solidFill>
        <a:latin typeface="Arial" charset="0"/>
        <a:ea typeface="+mn-ea"/>
        <a:cs typeface="+mn-cs"/>
      </a:defRPr>
    </a:lvl3pPr>
    <a:lvl4pPr marL="1371600" algn="l" rtl="0" fontAlgn="base">
      <a:spcBef>
        <a:spcPct val="0"/>
      </a:spcBef>
      <a:spcAft>
        <a:spcPct val="0"/>
      </a:spcAft>
      <a:defRPr kern="1200">
        <a:solidFill>
          <a:schemeClr val="hlink"/>
        </a:solidFill>
        <a:latin typeface="Arial" charset="0"/>
        <a:ea typeface="+mn-ea"/>
        <a:cs typeface="+mn-cs"/>
      </a:defRPr>
    </a:lvl4pPr>
    <a:lvl5pPr marL="1828800" algn="l" rtl="0" fontAlgn="base">
      <a:spcBef>
        <a:spcPct val="0"/>
      </a:spcBef>
      <a:spcAft>
        <a:spcPct val="0"/>
      </a:spcAft>
      <a:defRPr kern="1200">
        <a:solidFill>
          <a:schemeClr val="hlink"/>
        </a:solidFill>
        <a:latin typeface="Arial" charset="0"/>
        <a:ea typeface="+mn-ea"/>
        <a:cs typeface="+mn-cs"/>
      </a:defRPr>
    </a:lvl5pPr>
    <a:lvl6pPr marL="2286000" algn="l" defTabSz="914400" rtl="0" eaLnBrk="1" latinLnBrk="0" hangingPunct="1">
      <a:defRPr kern="1200">
        <a:solidFill>
          <a:schemeClr val="hlink"/>
        </a:solidFill>
        <a:latin typeface="Arial" charset="0"/>
        <a:ea typeface="+mn-ea"/>
        <a:cs typeface="+mn-cs"/>
      </a:defRPr>
    </a:lvl6pPr>
    <a:lvl7pPr marL="2743200" algn="l" defTabSz="914400" rtl="0" eaLnBrk="1" latinLnBrk="0" hangingPunct="1">
      <a:defRPr kern="1200">
        <a:solidFill>
          <a:schemeClr val="hlink"/>
        </a:solidFill>
        <a:latin typeface="Arial" charset="0"/>
        <a:ea typeface="+mn-ea"/>
        <a:cs typeface="+mn-cs"/>
      </a:defRPr>
    </a:lvl7pPr>
    <a:lvl8pPr marL="3200400" algn="l" defTabSz="914400" rtl="0" eaLnBrk="1" latinLnBrk="0" hangingPunct="1">
      <a:defRPr kern="1200">
        <a:solidFill>
          <a:schemeClr val="hlink"/>
        </a:solidFill>
        <a:latin typeface="Arial" charset="0"/>
        <a:ea typeface="+mn-ea"/>
        <a:cs typeface="+mn-cs"/>
      </a:defRPr>
    </a:lvl8pPr>
    <a:lvl9pPr marL="3657600" algn="l" defTabSz="914400" rtl="0" eaLnBrk="1" latinLnBrk="0" hangingPunct="1">
      <a:defRPr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6"/>
    <a:srgbClr val="00007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718" autoAdjust="0"/>
  </p:normalViewPr>
  <p:slideViewPr>
    <p:cSldViewPr>
      <p:cViewPr>
        <p:scale>
          <a:sx n="47" d="100"/>
          <a:sy n="47" d="100"/>
        </p:scale>
        <p:origin x="-118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solidFill>
                  <a:schemeClr val="tx1"/>
                </a:solidFill>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solidFill>
                  <a:schemeClr val="tx1"/>
                </a:solidFill>
              </a:defRPr>
            </a:lvl1pPr>
          </a:lstStyle>
          <a:p>
            <a:pPr>
              <a:defRPr/>
            </a:pPr>
            <a:fld id="{9D3668D1-3CA0-44A3-B90D-D42245C9B2A2}" type="datetimeFigureOut">
              <a:rPr lang="en-US"/>
              <a:pPr>
                <a:defRPr/>
              </a:pPr>
              <a:t>10/29/2014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solidFill>
                  <a:schemeClr val="tx1"/>
                </a:solidFill>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solidFill>
                  <a:schemeClr val="tx1"/>
                </a:solidFill>
              </a:defRPr>
            </a:lvl1pPr>
          </a:lstStyle>
          <a:p>
            <a:pPr>
              <a:defRPr/>
            </a:pPr>
            <a:fld id="{91A98F45-438F-490E-B5EF-2531D72477F5}" type="slidenum">
              <a:rPr lang="en-US"/>
              <a:pPr>
                <a:defRPr/>
              </a:pPr>
              <a:t>‹#›</a:t>
            </a:fld>
            <a:endParaRPr lang="en-US" dirty="0"/>
          </a:p>
        </p:txBody>
      </p:sp>
    </p:spTree>
    <p:extLst>
      <p:ext uri="{BB962C8B-B14F-4D97-AF65-F5344CB8AC3E}">
        <p14:creationId xmlns:p14="http://schemas.microsoft.com/office/powerpoint/2010/main" val="2137887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1C6DF1-71F6-4DAE-AA64-695768FD77E6}"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DE8C0A-480C-4F0B-B4DD-76CE8030DF10}" type="slidenum">
              <a:rPr lang="en-US" smtClean="0">
                <a:solidFill>
                  <a:srgbClr val="000000"/>
                </a:solidFill>
              </a:rPr>
              <a:pPr/>
              <a:t>13</a:t>
            </a:fld>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a:t>
            </a:r>
            <a:r>
              <a:rPr lang="en-US" dirty="0" smtClean="0"/>
              <a:t>ecosystem service impacts: fewer</a:t>
            </a:r>
            <a:r>
              <a:rPr lang="en-US" baseline="0" dirty="0" smtClean="0"/>
              <a:t> provisional services, increased storm water run-off due to more impervious land cover, less evapotranspiration, ground water storage compromised, decreased view shed benefits, increase greenhouse gas emissions.</a:t>
            </a:r>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itchFamily="34" charset="0"/>
              </a:rPr>
              <a:t>Social Cost of Carbon 2020</a:t>
            </a:r>
            <a:endParaRPr lang="en-US" dirty="0">
              <a:latin typeface="Calibri" pitchFamily="34" charset="0"/>
            </a:endParaRPr>
          </a:p>
          <a:p>
            <a:r>
              <a:rPr lang="en-US" dirty="0">
                <a:latin typeface="Calibri" pitchFamily="34" charset="0"/>
              </a:rPr>
              <a:t>The methods used to estimate the SCC for the 2010-2020 time period are the same as those used for the longer 2010-2040 time frame.  The difference is the average value of carbon.  Again, using FIWG price estimates, the average value of the SCC is about $27.44/mt.  over the 2010-2010 period. At this price level, the total SCC over the 23,350 converted grassland acres is estimated at about $10.6 million, or nearly $1 million per year.  Because we did not count for annual increases in carbon stocks on remaining grasslands between 2010 and 2020, and therefore more lost carbon/acre/year on subsequently converted lands, the $10.6 SCC represents an underestimate of the true cost.</a:t>
            </a:r>
          </a:p>
          <a:p>
            <a:r>
              <a:rPr lang="en-US" dirty="0">
                <a:latin typeface="Calibri" pitchFamily="34" charset="0"/>
              </a:rPr>
              <a:t> </a:t>
            </a:r>
          </a:p>
          <a:p>
            <a:r>
              <a:rPr lang="en-US" dirty="0">
                <a:latin typeface="Calibri" pitchFamily="34" charset="0"/>
              </a:rPr>
              <a:t>Note for 2010-2020 Time Period: Gains in Grassland Acreage for the Estrella and Upper Tule Watersheds.</a:t>
            </a:r>
          </a:p>
          <a:p>
            <a:endParaRPr lang="en-US" b="1" dirty="0">
              <a:latin typeface="Calibri" pitchFamily="34" charset="0"/>
            </a:endParaRPr>
          </a:p>
          <a:p>
            <a:endParaRPr lang="en-US" b="1" dirty="0">
              <a:latin typeface="Calibri" pitchFamily="34" charset="0"/>
            </a:endParaRPr>
          </a:p>
          <a:p>
            <a:r>
              <a:rPr lang="en-US" b="1" dirty="0">
                <a:latin typeface="Calibri" pitchFamily="34" charset="0"/>
              </a:rPr>
              <a:t>Social Cost of Carbon 2040</a:t>
            </a:r>
            <a:r>
              <a:rPr lang="en-US" dirty="0">
                <a:latin typeface="Calibri" pitchFamily="34" charset="0"/>
              </a:rPr>
              <a:t>:</a:t>
            </a:r>
          </a:p>
          <a:p>
            <a:r>
              <a:rPr lang="en-US" dirty="0">
                <a:latin typeface="Calibri" pitchFamily="34" charset="0"/>
              </a:rPr>
              <a:t>The avoided Social Cost of Carbon (SCC) is the </a:t>
            </a:r>
            <a:r>
              <a:rPr lang="en-US" i="1" dirty="0">
                <a:latin typeface="Calibri" pitchFamily="34" charset="0"/>
              </a:rPr>
              <a:t>social</a:t>
            </a:r>
            <a:r>
              <a:rPr lang="en-US" dirty="0">
                <a:latin typeface="Calibri" pitchFamily="34" charset="0"/>
              </a:rPr>
              <a:t> benefits from reduced atmospheric concentrations. Carbon sequestration has a social value which consists of the avoided marginal damages from carbon emissions to society, or the avoided damage done by an additional ton of carbon released into the atmosphere. Discounting is not necessary for existing SCC values because they are already expressed in terms of present value. However, the choice of which discount rate to use still needs to be made in the case of the SCC. </a:t>
            </a:r>
          </a:p>
          <a:p>
            <a:r>
              <a:rPr lang="en-US" dirty="0">
                <a:latin typeface="Calibri" pitchFamily="34" charset="0"/>
              </a:rPr>
              <a:t>The Federal Interagency Working Group (2010) has estimated the SCC at 2010 prices over the period from 2010 to 2040, using the Consumer Price Index to adjust to 2010 prices over time. In this analysis, we use prices that were estimated using a social discount rate of 3% (Table A1., Federal Interagency Working Group, 2010) as it represents a “middle of the road” rate (for a summary of the literature on social discount rates used in project analyses, see Kroeger, 2009).</a:t>
            </a:r>
          </a:p>
          <a:p>
            <a:r>
              <a:rPr lang="en-US" dirty="0">
                <a:latin typeface="Calibri" pitchFamily="34" charset="0"/>
              </a:rPr>
              <a:t>Although the FIWG provides annual values of the SCC, we employ an average price over the 30 year period from 2010 to 2040, estimated at about $32.6/mt.  Using the amount of about 961,212 mt of SOC lost over the 30-year period due to land conversion, the total social cost of carbon released into the atmosphere is estimated to be about $31.3 million. Alternatively, one can also think of this as the benefit derived by society from not converting grasslands in the Alameda Creek watershed and maintaining carbon sequestration services.</a:t>
            </a:r>
          </a:p>
          <a:p>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15</a:t>
            </a:fld>
            <a:endParaRPr lang="en-US" dirty="0"/>
          </a:p>
        </p:txBody>
      </p:sp>
    </p:spTree>
    <p:extLst>
      <p:ext uri="{BB962C8B-B14F-4D97-AF65-F5344CB8AC3E}">
        <p14:creationId xmlns:p14="http://schemas.microsoft.com/office/powerpoint/2010/main" val="8412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latin typeface="Calibri" pitchFamily="34" charset="0"/>
              </a:rPr>
              <a:t>For the hot/dry scenario, our modeling efforts show that while between 2010 and 2040 the decadal annual average recharge rate increases from about 110,00 m3/year to about 164,000 m3/year, but recharge levels would decrease greatly between 2040 and 2100 by about 95,000 m3 per year, or about a 40% decrease over 2040 levels. Under these conditions, in combination with continued groundwater overdraft for consumptive uses, current ecosystem functions would continue to decline. With respect to ecosystem services, riparian forests would not be as effective in providing habitat for riparian species or in cooling water temperatures, with increased economic costs of reduced wildlife viewing and other recreational opportunities.  The stress on marsh ecosystems from less water would result in higher costs associated with the inability of the natural wetland infrastructure to filter sediment and nutrients, and could result in more costly gray infrastructure. Delayed or precluded salmon runs would have an adverse economic impact on recreational-related ecosystem services and those entities that directly or indirectly benefit from a healthy fishery.</a:t>
            </a:r>
          </a:p>
          <a:p>
            <a:r>
              <a:rPr lang="en-US" dirty="0">
                <a:latin typeface="Calibri" pitchFamily="34" charset="0"/>
              </a:rPr>
              <a:t>An monetary estimate of the expected ecosystem service impacts from the dry-hot scenario is being worked on now. In some respects, it depends on the type of integrated water management strategies that might be adopted in dealing with lower recharge rates. For instance, possible strategies could include reservoir re-operation, water transfers, conveyance improvements, managed groundwater recharge, and recharge area protection. Each of these interventions would result in different cost structures and potential secondary benefits.</a:t>
            </a:r>
          </a:p>
          <a:p>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16</a:t>
            </a:fld>
            <a:endParaRPr lang="en-US" dirty="0"/>
          </a:p>
        </p:txBody>
      </p:sp>
    </p:spTree>
    <p:extLst>
      <p:ext uri="{BB962C8B-B14F-4D97-AF65-F5344CB8AC3E}">
        <p14:creationId xmlns:p14="http://schemas.microsoft.com/office/powerpoint/2010/main" val="33645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latin typeface="Calibri" pitchFamily="34" charset="0"/>
              </a:rPr>
              <a:t>For the hot/dry scenario, our modeling efforts show that while between 2010 and 2040 the decadal annual average recharge rate increases from about 110,00 m3/year to about 164,000 m3/year, but recharge levels would decrease greatly between 2040 and 2100 by about 95,000 m3 per year, or about a 40% decrease over 2040 levels. Under these conditions, in combination with continued groundwater overdraft for consumptive uses, current ecosystem functions would continue to decline. With respect to ecosystem services, riparian forests would not be as effective in providing habitat for riparian species or in cooling water temperatures, with increased economic costs of reduced wildlife viewing and other recreational opportunities.  The stress on marsh ecosystems from less water would result in higher costs associated with the inability of the natural wetland infrastructure to filter sediment and nutrients, and could result in more costly gray infrastructure. Delayed or precluded salmon runs would have an adverse economic impact on recreational-related ecosystem services and those entities that directly or indirectly benefit from a healthy fishery.</a:t>
            </a:r>
          </a:p>
          <a:p>
            <a:r>
              <a:rPr lang="en-US" dirty="0">
                <a:latin typeface="Calibri" pitchFamily="34" charset="0"/>
              </a:rPr>
              <a:t>An monetary estimate of the expected ecosystem service impacts from the dry-hot scenario is being worked on now. In some respects, it depends on the type of integrated water management strategies that might be adopted in dealing with lower recharge rates. For instance, possible strategies could include reservoir re-operation, water transfers, conveyance improvements, managed groundwater recharge, and recharge area protection. Each of these interventions would result in different cost structures and potential secondary benefits.</a:t>
            </a:r>
          </a:p>
          <a:p>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17</a:t>
            </a:fld>
            <a:endParaRPr lang="en-US" dirty="0"/>
          </a:p>
        </p:txBody>
      </p:sp>
    </p:spTree>
    <p:extLst>
      <p:ext uri="{BB962C8B-B14F-4D97-AF65-F5344CB8AC3E}">
        <p14:creationId xmlns:p14="http://schemas.microsoft.com/office/powerpoint/2010/main" val="33645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C7437E8-BCB7-40D4-AC6B-C50726BF561E}" type="slidenum">
              <a:rPr lang="en-US" sz="1200">
                <a:solidFill>
                  <a:schemeClr val="tx1"/>
                </a:solidFill>
              </a:rPr>
              <a:pPr algn="r"/>
              <a:t>18</a:t>
            </a:fld>
            <a:endParaRPr lang="en-US" sz="1200" dirty="0">
              <a:solidFill>
                <a:schemeClr val="tx1"/>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C7437E8-BCB7-40D4-AC6B-C50726BF561E}" type="slidenum">
              <a:rPr lang="en-US" sz="1200">
                <a:solidFill>
                  <a:schemeClr val="tx1"/>
                </a:solidFill>
              </a:rPr>
              <a:pPr algn="r"/>
              <a:t>19</a:t>
            </a:fld>
            <a:endParaRPr lang="en-US" sz="1200" dirty="0">
              <a:solidFill>
                <a:schemeClr val="tx1"/>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ED095-F16C-4C5B-A97B-399A89FFB1BD}" type="slidenum">
              <a:rPr lang="en-US" smtClean="0">
                <a:solidFill>
                  <a:srgbClr val="000000"/>
                </a:solidFill>
              </a:rPr>
              <a:pPr/>
              <a:t>20</a:t>
            </a:fld>
            <a:endParaRPr lang="en-US" dirty="0"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C7437E8-BCB7-40D4-AC6B-C50726BF561E}" type="slidenum">
              <a:rPr lang="en-US" sz="1200">
                <a:solidFill>
                  <a:schemeClr val="tx1"/>
                </a:solidFill>
              </a:rPr>
              <a:pPr algn="r"/>
              <a:t>21</a:t>
            </a:fld>
            <a:endParaRPr lang="en-US" sz="1200" dirty="0">
              <a:solidFill>
                <a:schemeClr val="tx1"/>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C7437E8-BCB7-40D4-AC6B-C50726BF561E}" type="slidenum">
              <a:rPr lang="en-US" sz="1200">
                <a:solidFill>
                  <a:schemeClr val="tx1"/>
                </a:solidFill>
              </a:rPr>
              <a:pPr algn="r"/>
              <a:t>22</a:t>
            </a:fld>
            <a:endParaRPr lang="en-US" sz="1200" dirty="0">
              <a:solidFill>
                <a:schemeClr val="tx1"/>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CC5B9-DFB8-47A3-9D5D-7D06B7C44C9A}" type="slidenum">
              <a:rPr lang="en-US" smtClean="0">
                <a:solidFill>
                  <a:srgbClr val="000000"/>
                </a:solidFill>
              </a:rPr>
              <a:pPr/>
              <a:t>2</a:t>
            </a:fld>
            <a:endParaRPr lang="en-US"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C7437E8-BCB7-40D4-AC6B-C50726BF561E}" type="slidenum">
              <a:rPr lang="en-US" sz="1200">
                <a:solidFill>
                  <a:schemeClr val="tx1"/>
                </a:solidFill>
              </a:rPr>
              <a:pPr algn="r"/>
              <a:t>23</a:t>
            </a:fld>
            <a:endParaRPr lang="en-US" sz="1200" dirty="0">
              <a:solidFill>
                <a:schemeClr val="tx1"/>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solidFill>
                <a:srgbClr val="FF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3942C3-E2BC-4A8E-AF3F-3AC982906C2B}" type="slidenum">
              <a:rPr lang="en-US" smtClean="0">
                <a:solidFill>
                  <a:srgbClr val="000000"/>
                </a:solidFill>
                <a:latin typeface="Arial" pitchFamily="34" charset="0"/>
              </a:rPr>
              <a:pPr/>
              <a:t>24</a:t>
            </a:fld>
            <a:endParaRPr lang="en-US" dirty="0" smtClean="0">
              <a:solidFill>
                <a:srgbClr val="000000"/>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5E972-BAF6-4F3F-9A08-2FE786BED2CA}" type="slidenum">
              <a:rPr lang="en-US" smtClean="0">
                <a:solidFill>
                  <a:srgbClr val="0000FF"/>
                </a:solidFill>
                <a:latin typeface="Arial" pitchFamily="34" charset="0"/>
              </a:rPr>
              <a:pPr/>
              <a:t>25</a:t>
            </a:fld>
            <a:endParaRPr lang="en-US" dirty="0" smtClean="0">
              <a:solidFill>
                <a:srgbClr val="0000FF"/>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26608D-4551-4206-87E0-B0D8B0CD07A8}" type="slidenum">
              <a:rPr lang="en-US" smtClean="0">
                <a:solidFill>
                  <a:srgbClr val="0000FF"/>
                </a:solidFill>
                <a:latin typeface="Arial" pitchFamily="34" charset="0"/>
              </a:rPr>
              <a:pPr/>
              <a:t>26</a:t>
            </a:fld>
            <a:endParaRPr lang="en-US" dirty="0" smtClean="0">
              <a:solidFill>
                <a:srgbClr val="0000FF"/>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1E795-EA6C-4A59-884C-41CF8131404A}" type="slidenum">
              <a:rPr lang="en-US" smtClean="0">
                <a:solidFill>
                  <a:srgbClr val="000000"/>
                </a:solidFill>
              </a:rPr>
              <a:pPr/>
              <a:t>27</a:t>
            </a:fld>
            <a:endParaRPr lang="en-US" dirty="0"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6F2D5-BBA6-4D9B-ACF1-0C5D1ECE8BAE}" type="slidenum">
              <a:rPr lang="en-US" smtClean="0">
                <a:solidFill>
                  <a:srgbClr val="000000"/>
                </a:solidFill>
              </a:rPr>
              <a:pPr/>
              <a:t>28</a:t>
            </a:fld>
            <a:endParaRPr lang="en-US" dirty="0"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7348" name="Slide Number Placeholder 3"/>
          <p:cNvSpPr txBox="1">
            <a:spLocks noGrp="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2DD3581A-1C8D-4C6C-9A49-FDBE59276D94}" type="slidenum">
              <a:rPr lang="en-US" sz="1200">
                <a:solidFill>
                  <a:schemeClr val="tx1"/>
                </a:solidFill>
              </a:rPr>
              <a:pPr algn="r"/>
              <a:t>29</a:t>
            </a:fld>
            <a:endParaRPr lang="en-US" sz="1200" dirty="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7ED095-F16C-4C5B-A97B-399A89FFB1BD}" type="slidenum">
              <a:rPr lang="en-US" smtClean="0">
                <a:solidFill>
                  <a:srgbClr val="000000"/>
                </a:solidFill>
              </a:rPr>
              <a:pPr/>
              <a:t>30</a:t>
            </a:fld>
            <a:endParaRPr 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4</a:t>
            </a:fld>
            <a:endParaRPr lang="en-US" dirty="0"/>
          </a:p>
        </p:txBody>
      </p:sp>
    </p:spTree>
    <p:extLst>
      <p:ext uri="{BB962C8B-B14F-4D97-AF65-F5344CB8AC3E}">
        <p14:creationId xmlns:p14="http://schemas.microsoft.com/office/powerpoint/2010/main" val="378126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5</a:t>
            </a:fld>
            <a:endParaRPr lang="en-US" dirty="0"/>
          </a:p>
        </p:txBody>
      </p:sp>
    </p:spTree>
    <p:extLst>
      <p:ext uri="{BB962C8B-B14F-4D97-AF65-F5344CB8AC3E}">
        <p14:creationId xmlns:p14="http://schemas.microsoft.com/office/powerpoint/2010/main" val="322583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6</a:t>
            </a:fld>
            <a:endParaRPr lang="en-US" dirty="0"/>
          </a:p>
        </p:txBody>
      </p:sp>
    </p:spTree>
    <p:extLst>
      <p:ext uri="{BB962C8B-B14F-4D97-AF65-F5344CB8AC3E}">
        <p14:creationId xmlns:p14="http://schemas.microsoft.com/office/powerpoint/2010/main" val="36660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30C7A-112B-4CC9-B580-45DB3C4331F9}" type="slidenum">
              <a:rPr lang="en-US" smtClean="0"/>
              <a:pPr/>
              <a:t>8</a:t>
            </a:fld>
            <a:endParaRPr lang="en-US" dirty="0"/>
          </a:p>
        </p:txBody>
      </p:sp>
    </p:spTree>
    <p:extLst>
      <p:ext uri="{BB962C8B-B14F-4D97-AF65-F5344CB8AC3E}">
        <p14:creationId xmlns:p14="http://schemas.microsoft.com/office/powerpoint/2010/main" val="148548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351B72-14B0-47B3-B885-67C81CE94E08}" type="slidenum">
              <a:rPr lang="en-US" smtClean="0">
                <a:latin typeface="Arial" pitchFamily="34" charset="0"/>
              </a:rPr>
              <a:pPr/>
              <a:t>10</a:t>
            </a:fld>
            <a:endParaRPr lang="en-US" dirty="0" smtClean="0">
              <a:latin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solidFill>
                  <a:srgbClr val="FF0000"/>
                </a:solidFill>
              </a:rPr>
              <a:t>Why does this distinction matter? Because we’re interested in protecting the value of services that are beneficial to individuals and society – it is the only value </a:t>
            </a:r>
            <a:r>
              <a:rPr lang="en-US" b="1" i="1" dirty="0" smtClean="0">
                <a:solidFill>
                  <a:srgbClr val="FF0000"/>
                </a:solidFill>
              </a:rPr>
              <a:t>we</a:t>
            </a:r>
            <a:r>
              <a:rPr lang="en-US" dirty="0" smtClean="0">
                <a:solidFill>
                  <a:srgbClr val="FF0000"/>
                </a:solidFill>
              </a:rPr>
              <a:t> can assign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7B0CCD-4AFA-45DE-806A-A98DC883B1B8}" type="slidenum">
              <a:rPr lang="en-US" smtClean="0">
                <a:latin typeface="Arial" pitchFamily="34" charset="0"/>
              </a:rPr>
              <a:pPr/>
              <a:t>11</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8F656E-6596-4D03-B3CD-BD257E1B27D0}" type="slidenum">
              <a:rPr lang="en-US" smtClean="0">
                <a:solidFill>
                  <a:srgbClr val="000000"/>
                </a:solidFill>
                <a:latin typeface="Arial" pitchFamily="34" charset="0"/>
              </a:rPr>
              <a:pPr/>
              <a:t>12</a:t>
            </a:fld>
            <a:endParaRPr lang="en-US" dirty="0"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7AC0D3-5E57-445C-AD62-2FCFBB4655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4FD1D4-3CB7-43C2-A55A-0CBFDCB28D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4D027E-A854-4FBF-8DA0-C67F4EC279B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EE1E7328-1E2A-4855-BEEA-B26C01B0645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9525447-C81B-4B98-9BA4-2CAE648064B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023866E-A76A-4741-868C-BE9AC142169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FCF726E-E41F-413D-8C5F-388BF501F0B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5993B-7C6C-446A-A69D-89556DBCB39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37CD84-E6DB-4183-BAD5-2FCCD8DF00FF}"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F73A689-CA83-49EC-9B98-27D86F874499}"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199C29C-5386-42F6-AD4B-F730F51EF81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781795-ABE0-4D7A-A706-F4CBF665B65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D3200E-8446-496F-B06D-C69A42B1885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8830E66-71F7-4420-87C5-8E38A47BD35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DBF94BD-64B3-402C-962A-E3A8C026471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A1A886B-8672-4B7C-BF79-384459C4F1A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543C81A-2D0C-42A2-8598-C5A6DF52401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E35A0B-D27D-482F-BDEB-F9BFB6244510}"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A161889-A286-4D5A-B024-8377C8CB440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3E12D1D-96DC-4E4D-8D24-4E69348F93F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9A2190E8-F1AD-4820-BF1B-BA13605D1271}"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F92D123-998A-473D-A26D-5786365D338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6B7757-0192-4BBE-959C-DA43DB369E9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6202CE5-B8C5-400B-8FD6-1434ABCB15C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79FACB2-C832-4E30-A883-B0F6E890733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9B0701E-0527-4AEB-8219-F1A3AED500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41E77DE-9D73-495E-BAFE-3AFE57EB315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24F925-D14D-4087-BD2A-2FE54027054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7EFCC88-1B89-4BF0-A9C0-01AE6F28556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294249-9AAB-4E99-A15D-A1C0BD62F30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chemeClr val="accent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2EC292C-0BF9-4D40-841A-9B72212F4B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100000">
              <a:schemeClr val="accent2"/>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85995DD-922D-4DA8-893E-EB9F575CBB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Microsoft_Word_97_-_2003_Document1.doc"/></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19.jpeg"/><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cid:5AA29D58-9242-4F85-9D97-934289C18844@lan" TargetMode="Externa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9.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52400"/>
            <a:ext cx="7772400" cy="2133600"/>
          </a:xfrm>
        </p:spPr>
        <p:txBody>
          <a:bodyPr/>
          <a:lstStyle/>
          <a:p>
            <a:pPr eaLnBrk="1" hangingPunct="1"/>
            <a:r>
              <a:rPr lang="en-US" sz="3200" b="1" dirty="0" smtClean="0">
                <a:solidFill>
                  <a:srgbClr val="FFC000"/>
                </a:solidFill>
              </a:rPr>
              <a:t>Valuation of California Rangeland Ecosystem Services Impacted by Climate/Land Use Change: Challenges and Opportunities</a:t>
            </a:r>
          </a:p>
        </p:txBody>
      </p:sp>
      <p:sp>
        <p:nvSpPr>
          <p:cNvPr id="4099" name="Rectangle 3"/>
          <p:cNvSpPr>
            <a:spLocks noGrp="1" noChangeArrowheads="1"/>
          </p:cNvSpPr>
          <p:nvPr>
            <p:ph type="subTitle" idx="1"/>
          </p:nvPr>
        </p:nvSpPr>
        <p:spPr>
          <a:xfrm>
            <a:off x="990600" y="2514600"/>
            <a:ext cx="7162800" cy="1524000"/>
          </a:xfrm>
        </p:spPr>
        <p:txBody>
          <a:bodyPr/>
          <a:lstStyle/>
          <a:p>
            <a:pPr eaLnBrk="1" hangingPunct="1">
              <a:lnSpc>
                <a:spcPct val="80000"/>
              </a:lnSpc>
            </a:pPr>
            <a:endParaRPr lang="en-US" sz="2400" dirty="0" smtClean="0">
              <a:solidFill>
                <a:srgbClr val="FFC000"/>
              </a:solidFill>
              <a:latin typeface="Times New Roman" pitchFamily="18" charset="0"/>
            </a:endParaRPr>
          </a:p>
          <a:p>
            <a:pPr eaLnBrk="1" hangingPunct="1">
              <a:lnSpc>
                <a:spcPct val="80000"/>
              </a:lnSpc>
            </a:pPr>
            <a:r>
              <a:rPr lang="en-US" sz="2400" dirty="0" smtClean="0">
                <a:solidFill>
                  <a:srgbClr val="FFC000"/>
                </a:solidFill>
                <a:latin typeface="Times New Roman" pitchFamily="18" charset="0"/>
              </a:rPr>
              <a:t>Frank Casey, Ph.D. </a:t>
            </a:r>
          </a:p>
          <a:p>
            <a:pPr eaLnBrk="1" hangingPunct="1">
              <a:lnSpc>
                <a:spcPct val="80000"/>
              </a:lnSpc>
            </a:pPr>
            <a:r>
              <a:rPr lang="en-US" sz="2000" dirty="0" smtClean="0">
                <a:solidFill>
                  <a:srgbClr val="FFC000"/>
                </a:solidFill>
                <a:latin typeface="Times New Roman" pitchFamily="18" charset="0"/>
              </a:rPr>
              <a:t>Science and Decisions Center </a:t>
            </a:r>
          </a:p>
          <a:p>
            <a:pPr eaLnBrk="1" hangingPunct="1">
              <a:lnSpc>
                <a:spcPct val="80000"/>
              </a:lnSpc>
            </a:pPr>
            <a:r>
              <a:rPr lang="en-US" sz="2000" dirty="0" smtClean="0">
                <a:solidFill>
                  <a:srgbClr val="FFC000"/>
                </a:solidFill>
                <a:latin typeface="Times New Roman" pitchFamily="18" charset="0"/>
              </a:rPr>
              <a:t>US Geological Survey</a:t>
            </a:r>
          </a:p>
          <a:p>
            <a:pPr eaLnBrk="1" hangingPunct="1">
              <a:lnSpc>
                <a:spcPct val="80000"/>
              </a:lnSpc>
            </a:pPr>
            <a:endParaRPr lang="en-US" sz="2000" dirty="0" smtClean="0">
              <a:solidFill>
                <a:srgbClr val="FFC000"/>
              </a:solidFill>
              <a:latin typeface="Times New Roman" pitchFamily="18" charset="0"/>
            </a:endParaRPr>
          </a:p>
        </p:txBody>
      </p:sp>
      <p:sp>
        <p:nvSpPr>
          <p:cNvPr id="4100" name="Text Box 4"/>
          <p:cNvSpPr txBox="1">
            <a:spLocks noChangeArrowheads="1"/>
          </p:cNvSpPr>
          <p:nvPr/>
        </p:nvSpPr>
        <p:spPr bwMode="auto">
          <a:xfrm>
            <a:off x="838200" y="5105400"/>
            <a:ext cx="7620000" cy="1061829"/>
          </a:xfrm>
          <a:prstGeom prst="rect">
            <a:avLst/>
          </a:prstGeom>
          <a:noFill/>
          <a:ln w="9525">
            <a:noFill/>
            <a:miter lim="800000"/>
            <a:headEnd/>
            <a:tailEnd/>
          </a:ln>
        </p:spPr>
        <p:txBody>
          <a:bodyPr>
            <a:spAutoFit/>
          </a:bodyPr>
          <a:lstStyle/>
          <a:p>
            <a:pPr algn="ctr">
              <a:spcBef>
                <a:spcPct val="25000"/>
              </a:spcBef>
            </a:pPr>
            <a:r>
              <a:rPr lang="en-US" dirty="0" smtClean="0">
                <a:solidFill>
                  <a:srgbClr val="FFC000"/>
                </a:solidFill>
              </a:rPr>
              <a:t>October  29, </a:t>
            </a:r>
            <a:r>
              <a:rPr lang="en-US" dirty="0" smtClean="0">
                <a:solidFill>
                  <a:srgbClr val="FFC000"/>
                </a:solidFill>
              </a:rPr>
              <a:t>2014</a:t>
            </a:r>
          </a:p>
          <a:p>
            <a:pPr algn="ctr">
              <a:spcBef>
                <a:spcPct val="25000"/>
              </a:spcBef>
            </a:pPr>
            <a:r>
              <a:rPr lang="en-US" dirty="0" smtClean="0">
                <a:solidFill>
                  <a:srgbClr val="FFC000"/>
                </a:solidFill>
              </a:rPr>
              <a:t>Webinar Hosted by Defenders of Wildlife and</a:t>
            </a:r>
          </a:p>
          <a:p>
            <a:pPr algn="ctr">
              <a:spcBef>
                <a:spcPct val="25000"/>
              </a:spcBef>
            </a:pPr>
            <a:r>
              <a:rPr lang="en-US" dirty="0" smtClean="0">
                <a:solidFill>
                  <a:srgbClr val="FFC000"/>
                </a:solidFill>
              </a:rPr>
              <a:t>the California Rangeland Conservation Coalition</a:t>
            </a:r>
            <a:endParaRPr lang="en-US" dirty="0">
              <a:solidFill>
                <a:srgbClr val="FFC000"/>
              </a:solidFill>
            </a:endParaRPr>
          </a:p>
        </p:txBody>
      </p:sp>
      <p:pic>
        <p:nvPicPr>
          <p:cNvPr id="4101" name="Picture 6" descr="c_USGSid2.wmf"/>
          <p:cNvPicPr>
            <a:picLocks noChangeAspect="1"/>
          </p:cNvPicPr>
          <p:nvPr/>
        </p:nvPicPr>
        <p:blipFill>
          <a:blip r:embed="rId3" cstate="print"/>
          <a:srcRect/>
          <a:stretch>
            <a:fillRect/>
          </a:stretch>
        </p:blipFill>
        <p:spPr bwMode="auto">
          <a:xfrm>
            <a:off x="3657600" y="4114800"/>
            <a:ext cx="18097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944563"/>
          </a:xfrm>
        </p:spPr>
        <p:txBody>
          <a:bodyPr/>
          <a:lstStyle/>
          <a:p>
            <a:pPr eaLnBrk="1" hangingPunct="1">
              <a:defRPr/>
            </a:pPr>
            <a:r>
              <a:rPr lang="en-US" sz="2800" dirty="0" smtClean="0">
                <a:solidFill>
                  <a:srgbClr val="FFC000"/>
                </a:solidFill>
                <a:latin typeface="+mn-lt"/>
                <a:ea typeface="+mn-ea"/>
                <a:cs typeface="+mn-cs"/>
              </a:rPr>
              <a:t>Ecosystem Functions vs. Ecosystem Services vs. Ecosystem Service Values</a:t>
            </a:r>
          </a:p>
        </p:txBody>
      </p:sp>
      <p:sp>
        <p:nvSpPr>
          <p:cNvPr id="8195" name="Rectangle 3"/>
          <p:cNvSpPr>
            <a:spLocks noGrp="1" noChangeArrowheads="1"/>
          </p:cNvSpPr>
          <p:nvPr>
            <p:ph type="body" idx="1"/>
          </p:nvPr>
        </p:nvSpPr>
        <p:spPr>
          <a:xfrm>
            <a:off x="381000" y="1447800"/>
            <a:ext cx="8610600" cy="5337175"/>
          </a:xfrm>
        </p:spPr>
        <p:txBody>
          <a:bodyPr/>
          <a:lstStyle/>
          <a:p>
            <a:pPr eaLnBrk="1" hangingPunct="1">
              <a:defRPr/>
            </a:pPr>
            <a:r>
              <a:rPr lang="en-US" sz="2400" dirty="0" smtClean="0">
                <a:solidFill>
                  <a:srgbClr val="FFC000"/>
                </a:solidFill>
              </a:rPr>
              <a:t>Ecosystem Functions: </a:t>
            </a:r>
          </a:p>
          <a:p>
            <a:pPr eaLnBrk="1" hangingPunct="1">
              <a:buFontTx/>
              <a:buNone/>
              <a:defRPr/>
            </a:pPr>
            <a:r>
              <a:rPr lang="en-US" sz="2400" dirty="0" smtClean="0">
                <a:solidFill>
                  <a:srgbClr val="FFC000"/>
                </a:solidFill>
              </a:rPr>
              <a:t>	Biophysical processes in an ecosystem</a:t>
            </a:r>
          </a:p>
          <a:p>
            <a:pPr eaLnBrk="1" hangingPunct="1">
              <a:buFontTx/>
              <a:buNone/>
              <a:defRPr/>
            </a:pPr>
            <a:endParaRPr lang="en-US" sz="2400" dirty="0" smtClean="0">
              <a:solidFill>
                <a:srgbClr val="FFC000"/>
              </a:solidFill>
            </a:endParaRPr>
          </a:p>
          <a:p>
            <a:pPr eaLnBrk="1" hangingPunct="1">
              <a:defRPr/>
            </a:pPr>
            <a:r>
              <a:rPr lang="en-US" sz="2400" dirty="0" smtClean="0">
                <a:solidFill>
                  <a:srgbClr val="FFC000"/>
                </a:solidFill>
              </a:rPr>
              <a:t>Ecosystem Services: </a:t>
            </a:r>
          </a:p>
          <a:p>
            <a:pPr eaLnBrk="1" hangingPunct="1">
              <a:buFontTx/>
              <a:buNone/>
              <a:defRPr/>
            </a:pPr>
            <a:r>
              <a:rPr lang="en-US" sz="2400" dirty="0" smtClean="0">
                <a:solidFill>
                  <a:srgbClr val="FFC000"/>
                </a:solidFill>
              </a:rPr>
              <a:t>	Outputs of ecosystem functions that directly or indirectly benefit humans </a:t>
            </a:r>
          </a:p>
          <a:p>
            <a:pPr eaLnBrk="1" hangingPunct="1">
              <a:buFontTx/>
              <a:buNone/>
              <a:defRPr/>
            </a:pPr>
            <a:endParaRPr lang="en-US" sz="2400" dirty="0" smtClean="0">
              <a:solidFill>
                <a:srgbClr val="FFC000"/>
              </a:solidFill>
            </a:endParaRPr>
          </a:p>
          <a:p>
            <a:pPr eaLnBrk="1" hangingPunct="1">
              <a:defRPr/>
            </a:pPr>
            <a:r>
              <a:rPr lang="en-US" sz="2400" dirty="0" smtClean="0">
                <a:solidFill>
                  <a:srgbClr val="FFC000"/>
                </a:solidFill>
              </a:rPr>
              <a:t>Ecosystem Service Values:</a:t>
            </a:r>
          </a:p>
          <a:p>
            <a:pPr marL="0" indent="0" eaLnBrk="1" hangingPunct="1">
              <a:buFontTx/>
              <a:buNone/>
              <a:defRPr/>
            </a:pPr>
            <a:r>
              <a:rPr lang="en-US" sz="2400" dirty="0" smtClean="0">
                <a:solidFill>
                  <a:srgbClr val="FFC000"/>
                </a:solidFill>
              </a:rPr>
              <a:t>    Benefits humans receive</a:t>
            </a:r>
          </a:p>
          <a:p>
            <a:pPr marL="0" indent="0" eaLnBrk="1" hangingPunct="1">
              <a:buFontTx/>
              <a:buNone/>
              <a:defRPr/>
            </a:pPr>
            <a:r>
              <a:rPr lang="en-US" sz="2400" dirty="0" smtClean="0">
                <a:solidFill>
                  <a:srgbClr val="FFC000"/>
                </a:solidFill>
              </a:rPr>
              <a:t>    from ecosystem service </a:t>
            </a:r>
            <a:r>
              <a:rPr lang="en-US" sz="2400" b="1" dirty="0" smtClean="0">
                <a:solidFill>
                  <a:srgbClr val="FFC000"/>
                </a:solidFill>
              </a:rPr>
              <a:t>outputs</a:t>
            </a:r>
            <a:r>
              <a:rPr lang="en-US" sz="2400" dirty="0" smtClean="0">
                <a:solidFill>
                  <a:srgbClr val="FFC000"/>
                </a:solidFill>
              </a:rPr>
              <a:t> </a:t>
            </a:r>
          </a:p>
        </p:txBody>
      </p:sp>
      <p:pic>
        <p:nvPicPr>
          <p:cNvPr id="9220" name="Picture 7" descr="CUESTAVI"/>
          <p:cNvPicPr>
            <a:picLocks noChangeAspect="1" noChangeArrowheads="1"/>
          </p:cNvPicPr>
          <p:nvPr/>
        </p:nvPicPr>
        <p:blipFill>
          <a:blip r:embed="rId3" cstate="print"/>
          <a:srcRect t="6487"/>
          <a:stretch>
            <a:fillRect/>
          </a:stretch>
        </p:blipFill>
        <p:spPr bwMode="auto">
          <a:xfrm>
            <a:off x="5334000" y="3962400"/>
            <a:ext cx="3619500" cy="2479675"/>
          </a:xfrm>
          <a:prstGeom prst="rect">
            <a:avLst/>
          </a:prstGeom>
          <a:noFill/>
          <a:ln w="9525">
            <a:solidFill>
              <a:srgbClr val="000000"/>
            </a:solidFill>
            <a:miter lim="800000"/>
            <a:headEnd/>
            <a:tailEnd/>
          </a:ln>
        </p:spPr>
      </p:pic>
      <p:pic>
        <p:nvPicPr>
          <p:cNvPr id="9221" name="Picture 6" descr="c_USGSid2.wmf"/>
          <p:cNvPicPr>
            <a:picLocks noChangeAspect="1"/>
          </p:cNvPicPr>
          <p:nvPr/>
        </p:nvPicPr>
        <p:blipFill>
          <a:blip r:embed="rId4" cstate="print"/>
          <a:srcRect/>
          <a:stretch>
            <a:fillRect/>
          </a:stretch>
        </p:blipFill>
        <p:spPr bwMode="auto">
          <a:xfrm>
            <a:off x="838200" y="6019800"/>
            <a:ext cx="180975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1"/>
          <p:cNvGrpSpPr>
            <a:grpSpLocks/>
          </p:cNvGrpSpPr>
          <p:nvPr/>
        </p:nvGrpSpPr>
        <p:grpSpPr bwMode="auto">
          <a:xfrm>
            <a:off x="1920875" y="3749675"/>
            <a:ext cx="1457325" cy="762000"/>
            <a:chOff x="2597725" y="4114800"/>
            <a:chExt cx="1458207" cy="762000"/>
          </a:xfrm>
        </p:grpSpPr>
        <p:sp>
          <p:nvSpPr>
            <p:cNvPr id="21536" name="TextBox 9"/>
            <p:cNvSpPr txBox="1">
              <a:spLocks noChangeArrowheads="1"/>
            </p:cNvSpPr>
            <p:nvPr/>
          </p:nvSpPr>
          <p:spPr bwMode="auto">
            <a:xfrm>
              <a:off x="2597725" y="4291338"/>
              <a:ext cx="1458207" cy="369332"/>
            </a:xfrm>
            <a:prstGeom prst="rect">
              <a:avLst/>
            </a:prstGeom>
            <a:noFill/>
            <a:ln w="9525">
              <a:noFill/>
              <a:miter lim="800000"/>
              <a:headEnd/>
              <a:tailEnd/>
            </a:ln>
          </p:spPr>
          <p:txBody>
            <a:bodyPr>
              <a:spAutoFit/>
            </a:bodyPr>
            <a:lstStyle/>
            <a:p>
              <a:r>
                <a:rPr lang="en-US" dirty="0">
                  <a:latin typeface="Bookman Old Style" pitchFamily="18" charset="0"/>
                </a:rPr>
                <a:t> </a:t>
              </a:r>
              <a:r>
                <a:rPr lang="en-US" dirty="0">
                  <a:solidFill>
                    <a:srgbClr val="FFC000"/>
                  </a:solidFill>
                  <a:latin typeface="Bookman Old Style" pitchFamily="18" charset="0"/>
                </a:rPr>
                <a:t>ecosystem</a:t>
              </a:r>
            </a:p>
          </p:txBody>
        </p:sp>
        <p:sp>
          <p:nvSpPr>
            <p:cNvPr id="33" name="Rounded Rectangle 32"/>
            <p:cNvSpPr/>
            <p:nvPr/>
          </p:nvSpPr>
          <p:spPr>
            <a:xfrm>
              <a:off x="2667617" y="4114800"/>
              <a:ext cx="1308892"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7" name="TextBox 46"/>
          <p:cNvSpPr txBox="1">
            <a:spLocks noChangeArrowheads="1"/>
          </p:cNvSpPr>
          <p:nvPr/>
        </p:nvSpPr>
        <p:spPr bwMode="auto">
          <a:xfrm>
            <a:off x="165100" y="4687888"/>
            <a:ext cx="1501775" cy="969962"/>
          </a:xfrm>
          <a:prstGeom prst="rect">
            <a:avLst/>
          </a:prstGeom>
          <a:noFill/>
          <a:ln w="9525">
            <a:solidFill>
              <a:schemeClr val="accent1"/>
            </a:solidFill>
            <a:miter lim="800000"/>
            <a:headEnd/>
            <a:tailEnd/>
          </a:ln>
        </p:spPr>
        <p:txBody>
          <a:bodyPr>
            <a:spAutoFit/>
          </a:bodyPr>
          <a:lstStyle/>
          <a:p>
            <a:pPr>
              <a:buFont typeface="Arial" pitchFamily="34" charset="0"/>
              <a:buChar char="•"/>
            </a:pPr>
            <a:r>
              <a:rPr lang="en-US" sz="1500" dirty="0">
                <a:latin typeface="Bank Gothic"/>
              </a:rPr>
              <a:t>  </a:t>
            </a:r>
            <a:r>
              <a:rPr lang="en-US" sz="1400" dirty="0">
                <a:solidFill>
                  <a:srgbClr val="FFC000"/>
                </a:solidFill>
                <a:latin typeface="Bookman Old Style" pitchFamily="18" charset="0"/>
              </a:rPr>
              <a:t>climate </a:t>
            </a:r>
          </a:p>
          <a:p>
            <a:pPr>
              <a:buFont typeface="Arial" pitchFamily="34" charset="0"/>
              <a:buChar char="•"/>
            </a:pPr>
            <a:r>
              <a:rPr lang="en-US" sz="1400" dirty="0">
                <a:solidFill>
                  <a:srgbClr val="FFC000"/>
                </a:solidFill>
                <a:latin typeface="Bookman Old Style" pitchFamily="18" charset="0"/>
              </a:rPr>
              <a:t>  land use</a:t>
            </a:r>
          </a:p>
          <a:p>
            <a:pPr>
              <a:buFont typeface="Arial" pitchFamily="34" charset="0"/>
              <a:buChar char="•"/>
            </a:pPr>
            <a:r>
              <a:rPr lang="en-US" sz="1400" dirty="0">
                <a:solidFill>
                  <a:srgbClr val="FFC000"/>
                </a:solidFill>
                <a:latin typeface="Bookman Old Style" pitchFamily="18" charset="0"/>
              </a:rPr>
              <a:t>  disturbance</a:t>
            </a:r>
          </a:p>
          <a:p>
            <a:r>
              <a:rPr lang="en-US" sz="1400" dirty="0">
                <a:solidFill>
                  <a:srgbClr val="FFC000"/>
                </a:solidFill>
                <a:latin typeface="Bookman Old Style" pitchFamily="18" charset="0"/>
              </a:rPr>
              <a:t>   factors  </a:t>
            </a:r>
          </a:p>
        </p:txBody>
      </p:sp>
      <p:cxnSp>
        <p:nvCxnSpPr>
          <p:cNvPr id="76" name="Straight Connector 75"/>
          <p:cNvCxnSpPr>
            <a:stCxn id="71" idx="2"/>
            <a:endCxn id="33" idx="0"/>
          </p:cNvCxnSpPr>
          <p:nvPr/>
        </p:nvCxnSpPr>
        <p:spPr>
          <a:xfrm rot="16200000" flipH="1">
            <a:off x="2255837" y="3360738"/>
            <a:ext cx="777875" cy="0"/>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 name="Group 83"/>
          <p:cNvGrpSpPr>
            <a:grpSpLocks/>
          </p:cNvGrpSpPr>
          <p:nvPr/>
        </p:nvGrpSpPr>
        <p:grpSpPr bwMode="auto">
          <a:xfrm>
            <a:off x="1800225" y="2354263"/>
            <a:ext cx="1568450" cy="617537"/>
            <a:chOff x="1666885" y="2138837"/>
            <a:chExt cx="1568150" cy="618218"/>
          </a:xfrm>
        </p:grpSpPr>
        <p:sp>
          <p:nvSpPr>
            <p:cNvPr id="21534" name="TextBox 48"/>
            <p:cNvSpPr txBox="1">
              <a:spLocks noChangeArrowheads="1"/>
            </p:cNvSpPr>
            <p:nvPr/>
          </p:nvSpPr>
          <p:spPr bwMode="auto">
            <a:xfrm>
              <a:off x="1666885" y="2138837"/>
              <a:ext cx="1568150" cy="584775"/>
            </a:xfrm>
            <a:prstGeom prst="rect">
              <a:avLst/>
            </a:prstGeom>
            <a:noFill/>
            <a:ln w="9525">
              <a:noFill/>
              <a:miter lim="800000"/>
              <a:headEnd/>
              <a:tailEnd/>
            </a:ln>
          </p:spPr>
          <p:txBody>
            <a:bodyPr>
              <a:spAutoFit/>
            </a:bodyPr>
            <a:lstStyle/>
            <a:p>
              <a:pPr algn="ctr"/>
              <a:r>
                <a:rPr lang="en-US" sz="1600" dirty="0">
                  <a:solidFill>
                    <a:srgbClr val="FFC000"/>
                  </a:solidFill>
                  <a:latin typeface="Bookman Old Style" pitchFamily="18" charset="0"/>
                </a:rPr>
                <a:t>resource </a:t>
              </a:r>
            </a:p>
            <a:p>
              <a:pPr algn="ctr"/>
              <a:r>
                <a:rPr lang="en-US" sz="1600" dirty="0">
                  <a:solidFill>
                    <a:srgbClr val="FFC000"/>
                  </a:solidFill>
                  <a:latin typeface="Bookman Old Style" pitchFamily="18" charset="0"/>
                </a:rPr>
                <a:t>management</a:t>
              </a:r>
            </a:p>
          </p:txBody>
        </p:sp>
        <p:sp>
          <p:nvSpPr>
            <p:cNvPr id="71" name="Rectangle 70"/>
            <p:cNvSpPr/>
            <p:nvPr/>
          </p:nvSpPr>
          <p:spPr>
            <a:xfrm>
              <a:off x="1787512" y="2146783"/>
              <a:ext cx="1447523" cy="610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63" name="Straight Arrow Connector 62"/>
          <p:cNvCxnSpPr/>
          <p:nvPr/>
        </p:nvCxnSpPr>
        <p:spPr>
          <a:xfrm>
            <a:off x="1371600" y="4130675"/>
            <a:ext cx="61753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4" name="Group 101"/>
          <p:cNvGrpSpPr>
            <a:grpSpLocks/>
          </p:cNvGrpSpPr>
          <p:nvPr/>
        </p:nvGrpSpPr>
        <p:grpSpPr bwMode="auto">
          <a:xfrm>
            <a:off x="255588" y="3825875"/>
            <a:ext cx="1116012" cy="609600"/>
            <a:chOff x="457200" y="4329545"/>
            <a:chExt cx="962890" cy="533400"/>
          </a:xfrm>
        </p:grpSpPr>
        <p:sp>
          <p:nvSpPr>
            <p:cNvPr id="21532" name="TextBox 102"/>
            <p:cNvSpPr txBox="1">
              <a:spLocks noChangeArrowheads="1"/>
            </p:cNvSpPr>
            <p:nvPr/>
          </p:nvSpPr>
          <p:spPr bwMode="auto">
            <a:xfrm>
              <a:off x="542591" y="4432047"/>
              <a:ext cx="827302" cy="323166"/>
            </a:xfrm>
            <a:prstGeom prst="rect">
              <a:avLst/>
            </a:prstGeom>
            <a:noFill/>
            <a:ln w="9525">
              <a:noFill/>
              <a:miter lim="800000"/>
              <a:headEnd/>
              <a:tailEnd/>
            </a:ln>
          </p:spPr>
          <p:txBody>
            <a:bodyPr wrap="none">
              <a:spAutoFit/>
            </a:bodyPr>
            <a:lstStyle/>
            <a:p>
              <a:r>
                <a:rPr lang="en-US" dirty="0">
                  <a:solidFill>
                    <a:srgbClr val="FFC000"/>
                  </a:solidFill>
                  <a:latin typeface="Bookman Old Style" pitchFamily="18" charset="0"/>
                </a:rPr>
                <a:t>drivers</a:t>
              </a:r>
            </a:p>
          </p:txBody>
        </p:sp>
        <p:sp>
          <p:nvSpPr>
            <p:cNvPr id="104" name="Oval 103"/>
            <p:cNvSpPr/>
            <p:nvPr/>
          </p:nvSpPr>
          <p:spPr>
            <a:xfrm>
              <a:off x="457200" y="4329545"/>
              <a:ext cx="96289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05" name="TextBox 104"/>
          <p:cNvSpPr txBox="1">
            <a:spLocks noChangeArrowheads="1"/>
          </p:cNvSpPr>
          <p:nvPr/>
        </p:nvSpPr>
        <p:spPr bwMode="auto">
          <a:xfrm>
            <a:off x="1920875" y="4687888"/>
            <a:ext cx="1584325" cy="2041525"/>
          </a:xfrm>
          <a:prstGeom prst="rect">
            <a:avLst/>
          </a:prstGeom>
          <a:noFill/>
          <a:ln w="9525">
            <a:solidFill>
              <a:schemeClr val="accent1"/>
            </a:solidFill>
            <a:miter lim="800000"/>
            <a:headEnd/>
            <a:tailEnd/>
          </a:ln>
        </p:spPr>
        <p:txBody>
          <a:bodyPr>
            <a:spAutoFit/>
          </a:bodyPr>
          <a:lstStyle/>
          <a:p>
            <a:pPr>
              <a:lnSpc>
                <a:spcPts val="1900"/>
              </a:lnSpc>
              <a:buFont typeface="Arial" pitchFamily="34" charset="0"/>
              <a:buChar char="•"/>
            </a:pPr>
            <a:r>
              <a:rPr lang="en-US" sz="1500" dirty="0">
                <a:latin typeface="Bank Gothic"/>
              </a:rPr>
              <a:t>  </a:t>
            </a:r>
            <a:r>
              <a:rPr lang="en-US" sz="1500" dirty="0">
                <a:solidFill>
                  <a:srgbClr val="FFC000"/>
                </a:solidFill>
                <a:latin typeface="Bookman Old Style" pitchFamily="18" charset="0"/>
              </a:rPr>
              <a:t>structures</a:t>
            </a:r>
          </a:p>
          <a:p>
            <a:pPr>
              <a:lnSpc>
                <a:spcPts val="1900"/>
              </a:lnSpc>
              <a:buFont typeface="Arial" pitchFamily="34" charset="0"/>
              <a:buChar char="•"/>
            </a:pPr>
            <a:r>
              <a:rPr lang="en-US" sz="1500" dirty="0">
                <a:solidFill>
                  <a:srgbClr val="FFC000"/>
                </a:solidFill>
                <a:latin typeface="Bookman Old Style" pitchFamily="18" charset="0"/>
              </a:rPr>
              <a:t>  functions</a:t>
            </a:r>
          </a:p>
          <a:p>
            <a:pPr>
              <a:lnSpc>
                <a:spcPts val="1900"/>
              </a:lnSpc>
              <a:buFont typeface="Arial" pitchFamily="34" charset="0"/>
              <a:buChar char="•"/>
            </a:pPr>
            <a:r>
              <a:rPr lang="en-US" sz="1500" dirty="0">
                <a:solidFill>
                  <a:srgbClr val="FFC000"/>
                </a:solidFill>
                <a:latin typeface="Bookman Old Style" pitchFamily="18" charset="0"/>
              </a:rPr>
              <a:t>  processes</a:t>
            </a:r>
          </a:p>
          <a:p>
            <a:pPr>
              <a:lnSpc>
                <a:spcPts val="1900"/>
              </a:lnSpc>
              <a:buFont typeface="Arial" pitchFamily="34" charset="0"/>
              <a:buChar char="•"/>
            </a:pPr>
            <a:r>
              <a:rPr lang="en-US" sz="1500" dirty="0">
                <a:solidFill>
                  <a:srgbClr val="FFC000"/>
                </a:solidFill>
                <a:latin typeface="Bookman Old Style" pitchFamily="18" charset="0"/>
              </a:rPr>
              <a:t>  distribution</a:t>
            </a:r>
          </a:p>
          <a:p>
            <a:pPr>
              <a:lnSpc>
                <a:spcPts val="1900"/>
              </a:lnSpc>
              <a:buFont typeface="Arial" pitchFamily="34" charset="0"/>
              <a:buChar char="•"/>
            </a:pPr>
            <a:r>
              <a:rPr lang="en-US" sz="1500" dirty="0">
                <a:solidFill>
                  <a:srgbClr val="FFC000"/>
                </a:solidFill>
                <a:latin typeface="Bookman Old Style" pitchFamily="18" charset="0"/>
              </a:rPr>
              <a:t>  dynamics</a:t>
            </a:r>
          </a:p>
          <a:p>
            <a:pPr>
              <a:lnSpc>
                <a:spcPts val="1900"/>
              </a:lnSpc>
              <a:buFont typeface="Arial" pitchFamily="34" charset="0"/>
              <a:buChar char="•"/>
            </a:pPr>
            <a:r>
              <a:rPr lang="en-US" sz="1500" dirty="0">
                <a:solidFill>
                  <a:srgbClr val="FFC000"/>
                </a:solidFill>
                <a:latin typeface="Bookman Old Style" pitchFamily="18" charset="0"/>
              </a:rPr>
              <a:t>  scale</a:t>
            </a:r>
          </a:p>
          <a:p>
            <a:pPr>
              <a:lnSpc>
                <a:spcPts val="1900"/>
              </a:lnSpc>
              <a:buFont typeface="Arial" pitchFamily="34" charset="0"/>
              <a:buChar char="•"/>
            </a:pPr>
            <a:r>
              <a:rPr lang="en-US" sz="1500" dirty="0">
                <a:solidFill>
                  <a:srgbClr val="FFC000"/>
                </a:solidFill>
                <a:latin typeface="Bookman Old Style" pitchFamily="18" charset="0"/>
              </a:rPr>
              <a:t>  resilience</a:t>
            </a:r>
          </a:p>
          <a:p>
            <a:pPr>
              <a:lnSpc>
                <a:spcPts val="1900"/>
              </a:lnSpc>
              <a:buFont typeface="Arial" pitchFamily="34" charset="0"/>
              <a:buChar char="•"/>
            </a:pPr>
            <a:r>
              <a:rPr lang="en-US" sz="1500" dirty="0">
                <a:solidFill>
                  <a:srgbClr val="FFC000"/>
                </a:solidFill>
                <a:latin typeface="Bookman Old Style" pitchFamily="18" charset="0"/>
              </a:rPr>
              <a:t>  monitoring</a:t>
            </a:r>
          </a:p>
        </p:txBody>
      </p:sp>
      <p:sp>
        <p:nvSpPr>
          <p:cNvPr id="109" name="TextBox 108"/>
          <p:cNvSpPr txBox="1">
            <a:spLocks noChangeArrowheads="1"/>
          </p:cNvSpPr>
          <p:nvPr/>
        </p:nvSpPr>
        <p:spPr bwMode="auto">
          <a:xfrm>
            <a:off x="3836988" y="4664075"/>
            <a:ext cx="1397000" cy="1310615"/>
          </a:xfrm>
          <a:prstGeom prst="rect">
            <a:avLst/>
          </a:prstGeom>
          <a:noFill/>
          <a:ln w="9525">
            <a:solidFill>
              <a:schemeClr val="accent1"/>
            </a:solidFill>
            <a:miter lim="800000"/>
            <a:headEnd/>
            <a:tailEnd/>
          </a:ln>
        </p:spPr>
        <p:txBody>
          <a:bodyPr>
            <a:spAutoFit/>
          </a:bodyPr>
          <a:lstStyle/>
          <a:p>
            <a:pPr>
              <a:lnSpc>
                <a:spcPts val="1900"/>
              </a:lnSpc>
              <a:buFont typeface="Arial" pitchFamily="34" charset="0"/>
              <a:buChar char="•"/>
            </a:pPr>
            <a:r>
              <a:rPr lang="en-US" sz="1500" dirty="0"/>
              <a:t>  </a:t>
            </a:r>
            <a:r>
              <a:rPr lang="en-US" sz="1500" dirty="0" smtClean="0">
                <a:solidFill>
                  <a:srgbClr val="FFC000"/>
                </a:solidFill>
                <a:latin typeface="Bookman Old Style" pitchFamily="18" charset="0"/>
              </a:rPr>
              <a:t>goods</a:t>
            </a:r>
          </a:p>
          <a:p>
            <a:pPr>
              <a:lnSpc>
                <a:spcPts val="1900"/>
              </a:lnSpc>
              <a:buFont typeface="Arial" pitchFamily="34" charset="0"/>
              <a:buChar char="•"/>
            </a:pPr>
            <a:r>
              <a:rPr lang="en-US" sz="1500" dirty="0" smtClean="0">
                <a:solidFill>
                  <a:srgbClr val="FFC000"/>
                </a:solidFill>
                <a:latin typeface="Bookman Old Style" pitchFamily="18" charset="0"/>
              </a:rPr>
              <a:t>  outputs</a:t>
            </a:r>
            <a:endParaRPr lang="en-US" sz="1500" dirty="0">
              <a:solidFill>
                <a:srgbClr val="FFC000"/>
              </a:solidFill>
              <a:latin typeface="Bookman Old Style" pitchFamily="18" charset="0"/>
            </a:endParaRPr>
          </a:p>
          <a:p>
            <a:pPr>
              <a:lnSpc>
                <a:spcPts val="1900"/>
              </a:lnSpc>
              <a:buFont typeface="Arial" pitchFamily="34" charset="0"/>
              <a:buChar char="•"/>
            </a:pPr>
            <a:r>
              <a:rPr lang="en-US" sz="1500" dirty="0">
                <a:solidFill>
                  <a:srgbClr val="FFC000"/>
                </a:solidFill>
                <a:latin typeface="Bookman Old Style" pitchFamily="18" charset="0"/>
              </a:rPr>
              <a:t>  services</a:t>
            </a:r>
          </a:p>
          <a:p>
            <a:pPr>
              <a:lnSpc>
                <a:spcPts val="1900"/>
              </a:lnSpc>
              <a:buFont typeface="Arial" pitchFamily="34" charset="0"/>
              <a:buChar char="•"/>
            </a:pPr>
            <a:r>
              <a:rPr lang="en-US" sz="1500" dirty="0">
                <a:solidFill>
                  <a:srgbClr val="FFC000"/>
                </a:solidFill>
                <a:latin typeface="Bookman Old Style" pitchFamily="18" charset="0"/>
              </a:rPr>
              <a:t>  attributes</a:t>
            </a:r>
          </a:p>
          <a:p>
            <a:pPr>
              <a:lnSpc>
                <a:spcPts val="1900"/>
              </a:lnSpc>
              <a:buFont typeface="Arial" pitchFamily="34" charset="0"/>
              <a:buChar char="•"/>
            </a:pPr>
            <a:r>
              <a:rPr lang="en-US" sz="1500" dirty="0">
                <a:solidFill>
                  <a:srgbClr val="FFC000"/>
                </a:solidFill>
                <a:latin typeface="Bookman Old Style" pitchFamily="18" charset="0"/>
              </a:rPr>
              <a:t>  metrics</a:t>
            </a:r>
          </a:p>
        </p:txBody>
      </p:sp>
      <p:sp>
        <p:nvSpPr>
          <p:cNvPr id="110" name="TextBox 109"/>
          <p:cNvSpPr txBox="1">
            <a:spLocks noChangeArrowheads="1"/>
          </p:cNvSpPr>
          <p:nvPr/>
        </p:nvSpPr>
        <p:spPr bwMode="auto">
          <a:xfrm>
            <a:off x="5667375" y="4632325"/>
            <a:ext cx="1485900" cy="823913"/>
          </a:xfrm>
          <a:prstGeom prst="rect">
            <a:avLst/>
          </a:prstGeom>
          <a:noFill/>
          <a:ln w="9525">
            <a:solidFill>
              <a:schemeClr val="accent1"/>
            </a:solidFill>
            <a:miter lim="800000"/>
            <a:headEnd/>
            <a:tailEnd/>
          </a:ln>
        </p:spPr>
        <p:txBody>
          <a:bodyPr>
            <a:spAutoFit/>
          </a:bodyPr>
          <a:lstStyle/>
          <a:p>
            <a:pPr>
              <a:lnSpc>
                <a:spcPts val="1900"/>
              </a:lnSpc>
              <a:buFont typeface="Arial" pitchFamily="34" charset="0"/>
              <a:buChar char="•"/>
            </a:pPr>
            <a:r>
              <a:rPr lang="en-US" sz="1500" dirty="0">
                <a:solidFill>
                  <a:srgbClr val="FFC000"/>
                </a:solidFill>
              </a:rPr>
              <a:t>  </a:t>
            </a:r>
            <a:r>
              <a:rPr lang="en-US" sz="1500" dirty="0" smtClean="0">
                <a:solidFill>
                  <a:srgbClr val="FFC000"/>
                </a:solidFill>
              </a:rPr>
              <a:t>benefits</a:t>
            </a:r>
            <a:endParaRPr lang="en-US" sz="1500" dirty="0">
              <a:solidFill>
                <a:srgbClr val="FFC000"/>
              </a:solidFill>
              <a:latin typeface="Bookman Old Style" pitchFamily="18" charset="0"/>
            </a:endParaRPr>
          </a:p>
          <a:p>
            <a:pPr>
              <a:lnSpc>
                <a:spcPts val="1900"/>
              </a:lnSpc>
              <a:buFont typeface="Arial" pitchFamily="34" charset="0"/>
              <a:buChar char="•"/>
            </a:pPr>
            <a:r>
              <a:rPr lang="en-US" sz="1500" dirty="0">
                <a:solidFill>
                  <a:srgbClr val="FFC000"/>
                </a:solidFill>
                <a:latin typeface="Bookman Old Style" pitchFamily="18" charset="0"/>
              </a:rPr>
              <a:t>  discounting</a:t>
            </a:r>
          </a:p>
          <a:p>
            <a:pPr>
              <a:lnSpc>
                <a:spcPts val="1900"/>
              </a:lnSpc>
              <a:buFont typeface="Arial" pitchFamily="34" charset="0"/>
              <a:buChar char="•"/>
            </a:pPr>
            <a:r>
              <a:rPr lang="en-US" sz="1500" dirty="0">
                <a:solidFill>
                  <a:srgbClr val="FFC000"/>
                </a:solidFill>
                <a:latin typeface="Bookman Old Style" pitchFamily="18" charset="0"/>
              </a:rPr>
              <a:t>  uncertainty</a:t>
            </a:r>
          </a:p>
        </p:txBody>
      </p:sp>
      <p:sp>
        <p:nvSpPr>
          <p:cNvPr id="137" name="TextBox 136"/>
          <p:cNvSpPr txBox="1">
            <a:spLocks noChangeArrowheads="1"/>
          </p:cNvSpPr>
          <p:nvPr/>
        </p:nvSpPr>
        <p:spPr bwMode="auto">
          <a:xfrm>
            <a:off x="1476375" y="1169988"/>
            <a:ext cx="2517775" cy="1014412"/>
          </a:xfrm>
          <a:prstGeom prst="rect">
            <a:avLst/>
          </a:prstGeom>
          <a:noFill/>
          <a:ln w="9525">
            <a:solidFill>
              <a:schemeClr val="accent1"/>
            </a:solidFill>
            <a:miter lim="800000"/>
            <a:headEnd/>
            <a:tailEnd/>
          </a:ln>
        </p:spPr>
        <p:txBody>
          <a:bodyPr wrap="none">
            <a:spAutoFit/>
          </a:bodyPr>
          <a:lstStyle/>
          <a:p>
            <a:pPr>
              <a:buFont typeface="Arial" pitchFamily="34" charset="0"/>
              <a:buChar char="•"/>
            </a:pPr>
            <a:r>
              <a:rPr lang="en-US" sz="1500" dirty="0"/>
              <a:t>  </a:t>
            </a:r>
            <a:r>
              <a:rPr lang="en-US" sz="1500" dirty="0">
                <a:solidFill>
                  <a:srgbClr val="FFC000"/>
                </a:solidFill>
                <a:latin typeface="Bookman Old Style" pitchFamily="18" charset="0"/>
              </a:rPr>
              <a:t>species management </a:t>
            </a:r>
          </a:p>
          <a:p>
            <a:pPr>
              <a:buFont typeface="Arial" pitchFamily="34" charset="0"/>
              <a:buChar char="•"/>
            </a:pPr>
            <a:r>
              <a:rPr lang="en-US" sz="1500" dirty="0">
                <a:solidFill>
                  <a:srgbClr val="FFC000"/>
                </a:solidFill>
                <a:latin typeface="Bookman Old Style" pitchFamily="18" charset="0"/>
              </a:rPr>
              <a:t>  habitat alteration</a:t>
            </a:r>
          </a:p>
          <a:p>
            <a:pPr>
              <a:buFont typeface="Arial" pitchFamily="34" charset="0"/>
              <a:buChar char="•"/>
            </a:pPr>
            <a:r>
              <a:rPr lang="en-US" sz="1500" dirty="0">
                <a:solidFill>
                  <a:srgbClr val="FFC000"/>
                </a:solidFill>
                <a:latin typeface="Bookman Old Style" pitchFamily="18" charset="0"/>
              </a:rPr>
              <a:t>  ecosystem restoration</a:t>
            </a:r>
          </a:p>
          <a:p>
            <a:pPr>
              <a:buFont typeface="Arial" pitchFamily="34" charset="0"/>
              <a:buChar char="•"/>
            </a:pPr>
            <a:r>
              <a:rPr lang="en-US" sz="1500" dirty="0">
                <a:solidFill>
                  <a:srgbClr val="FFC000"/>
                </a:solidFill>
                <a:latin typeface="Bookman Old Style" pitchFamily="18" charset="0"/>
              </a:rPr>
              <a:t>  infrastructure develop</a:t>
            </a:r>
            <a:r>
              <a:rPr lang="en-US" sz="1500" dirty="0">
                <a:latin typeface="Bookman Old Style" pitchFamily="18" charset="0"/>
              </a:rPr>
              <a:t>.</a:t>
            </a:r>
          </a:p>
        </p:txBody>
      </p:sp>
      <p:sp>
        <p:nvSpPr>
          <p:cNvPr id="138" name="TextBox 137"/>
          <p:cNvSpPr txBox="1">
            <a:spLocks noChangeArrowheads="1"/>
          </p:cNvSpPr>
          <p:nvPr/>
        </p:nvSpPr>
        <p:spPr bwMode="auto">
          <a:xfrm>
            <a:off x="7346950" y="4664075"/>
            <a:ext cx="1746250" cy="1016000"/>
          </a:xfrm>
          <a:prstGeom prst="rect">
            <a:avLst/>
          </a:prstGeom>
          <a:noFill/>
          <a:ln w="9525">
            <a:solidFill>
              <a:schemeClr val="accent1"/>
            </a:solidFill>
            <a:miter lim="800000"/>
            <a:headEnd/>
            <a:tailEnd/>
          </a:ln>
        </p:spPr>
        <p:txBody>
          <a:bodyPr>
            <a:spAutoFit/>
          </a:bodyPr>
          <a:lstStyle/>
          <a:p>
            <a:pPr>
              <a:buFont typeface="Arial" pitchFamily="34" charset="0"/>
              <a:buChar char="•"/>
            </a:pPr>
            <a:r>
              <a:rPr lang="en-US" sz="1500" dirty="0">
                <a:solidFill>
                  <a:srgbClr val="FFC000"/>
                </a:solidFill>
              </a:rPr>
              <a:t>  </a:t>
            </a:r>
            <a:r>
              <a:rPr lang="en-US" sz="1500" dirty="0">
                <a:solidFill>
                  <a:srgbClr val="FFC000"/>
                </a:solidFill>
                <a:latin typeface="Bookman Old Style" pitchFamily="18" charset="0"/>
              </a:rPr>
              <a:t>sustainability </a:t>
            </a:r>
          </a:p>
          <a:p>
            <a:pPr>
              <a:buFont typeface="Arial" pitchFamily="34" charset="0"/>
              <a:buChar char="•"/>
            </a:pPr>
            <a:r>
              <a:rPr lang="en-US" sz="1500" dirty="0">
                <a:solidFill>
                  <a:srgbClr val="FFC000"/>
                </a:solidFill>
                <a:latin typeface="Bookman Old Style" pitchFamily="18" charset="0"/>
              </a:rPr>
              <a:t>  ecol. condition</a:t>
            </a:r>
          </a:p>
          <a:p>
            <a:pPr>
              <a:buFont typeface="Arial" pitchFamily="34" charset="0"/>
              <a:buChar char="•"/>
            </a:pPr>
            <a:r>
              <a:rPr lang="en-US" sz="1500" dirty="0">
                <a:solidFill>
                  <a:srgbClr val="FFC000"/>
                </a:solidFill>
                <a:latin typeface="Bookman Old Style" pitchFamily="18" charset="0"/>
              </a:rPr>
              <a:t>  economic yield </a:t>
            </a:r>
          </a:p>
          <a:p>
            <a:pPr>
              <a:buFont typeface="Arial" pitchFamily="34" charset="0"/>
              <a:buChar char="•"/>
            </a:pPr>
            <a:r>
              <a:rPr lang="en-US" sz="1500" dirty="0">
                <a:solidFill>
                  <a:srgbClr val="FFC000"/>
                </a:solidFill>
                <a:latin typeface="Bookman Old Style" pitchFamily="18" charset="0"/>
              </a:rPr>
              <a:t>  risk</a:t>
            </a:r>
          </a:p>
        </p:txBody>
      </p:sp>
      <p:grpSp>
        <p:nvGrpSpPr>
          <p:cNvPr id="5" name="Group 177"/>
          <p:cNvGrpSpPr>
            <a:grpSpLocks/>
          </p:cNvGrpSpPr>
          <p:nvPr/>
        </p:nvGrpSpPr>
        <p:grpSpPr bwMode="auto">
          <a:xfrm>
            <a:off x="3836988" y="3749675"/>
            <a:ext cx="1296987" cy="762000"/>
            <a:chOff x="4924034" y="3810000"/>
            <a:chExt cx="1368623" cy="762000"/>
          </a:xfrm>
        </p:grpSpPr>
        <p:sp>
          <p:nvSpPr>
            <p:cNvPr id="21530" name="TextBox 12"/>
            <p:cNvSpPr txBox="1">
              <a:spLocks noChangeArrowheads="1"/>
            </p:cNvSpPr>
            <p:nvPr/>
          </p:nvSpPr>
          <p:spPr bwMode="auto">
            <a:xfrm>
              <a:off x="4924034" y="3914092"/>
              <a:ext cx="1352240" cy="553998"/>
            </a:xfrm>
            <a:prstGeom prst="rect">
              <a:avLst/>
            </a:prstGeom>
            <a:noFill/>
            <a:ln w="9525">
              <a:noFill/>
              <a:miter lim="800000"/>
              <a:headEnd/>
              <a:tailEnd/>
            </a:ln>
          </p:spPr>
          <p:txBody>
            <a:bodyPr>
              <a:spAutoFit/>
            </a:bodyPr>
            <a:lstStyle/>
            <a:p>
              <a:pPr algn="ctr">
                <a:lnSpc>
                  <a:spcPts val="1800"/>
                </a:lnSpc>
              </a:pPr>
              <a:r>
                <a:rPr lang="en-US" sz="1700" dirty="0">
                  <a:solidFill>
                    <a:srgbClr val="FFC000"/>
                  </a:solidFill>
                  <a:latin typeface="Bookman Old Style" pitchFamily="18" charset="0"/>
                </a:rPr>
                <a:t>ecosystem services</a:t>
              </a:r>
            </a:p>
          </p:txBody>
        </p:sp>
        <p:sp>
          <p:nvSpPr>
            <p:cNvPr id="145" name="Rounded Rectangle 144"/>
            <p:cNvSpPr/>
            <p:nvPr/>
          </p:nvSpPr>
          <p:spPr>
            <a:xfrm>
              <a:off x="4925709" y="3810000"/>
              <a:ext cx="1366948"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55" name="Straight Arrow Connector 154"/>
          <p:cNvCxnSpPr/>
          <p:nvPr/>
        </p:nvCxnSpPr>
        <p:spPr>
          <a:xfrm>
            <a:off x="3305175" y="4130675"/>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6" name="Group 178"/>
          <p:cNvGrpSpPr>
            <a:grpSpLocks/>
          </p:cNvGrpSpPr>
          <p:nvPr/>
        </p:nvGrpSpPr>
        <p:grpSpPr bwMode="auto">
          <a:xfrm>
            <a:off x="5667375" y="3717925"/>
            <a:ext cx="1346200" cy="762000"/>
            <a:chOff x="6934200" y="3810000"/>
            <a:chExt cx="1346611" cy="762000"/>
          </a:xfrm>
        </p:grpSpPr>
        <p:sp>
          <p:nvSpPr>
            <p:cNvPr id="21528" name="TextBox 15"/>
            <p:cNvSpPr txBox="1">
              <a:spLocks noChangeArrowheads="1"/>
            </p:cNvSpPr>
            <p:nvPr/>
          </p:nvSpPr>
          <p:spPr bwMode="auto">
            <a:xfrm>
              <a:off x="6934200" y="3995129"/>
              <a:ext cx="1346611" cy="369332"/>
            </a:xfrm>
            <a:prstGeom prst="rect">
              <a:avLst/>
            </a:prstGeom>
            <a:noFill/>
            <a:ln w="9525">
              <a:noFill/>
              <a:miter lim="800000"/>
              <a:headEnd/>
              <a:tailEnd/>
            </a:ln>
          </p:spPr>
          <p:txBody>
            <a:bodyPr>
              <a:spAutoFit/>
            </a:bodyPr>
            <a:lstStyle/>
            <a:p>
              <a:r>
                <a:rPr lang="en-US" dirty="0">
                  <a:solidFill>
                    <a:srgbClr val="FFC000"/>
                  </a:solidFill>
                  <a:latin typeface="Bookman Old Style" pitchFamily="18" charset="0"/>
                </a:rPr>
                <a:t>valuation</a:t>
              </a:r>
            </a:p>
          </p:txBody>
        </p:sp>
        <p:sp>
          <p:nvSpPr>
            <p:cNvPr id="146" name="Rounded Rectangle 145"/>
            <p:cNvSpPr/>
            <p:nvPr/>
          </p:nvSpPr>
          <p:spPr>
            <a:xfrm>
              <a:off x="6934200" y="3810000"/>
              <a:ext cx="1295795"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57" name="Straight Arrow Connector 156"/>
          <p:cNvCxnSpPr/>
          <p:nvPr/>
        </p:nvCxnSpPr>
        <p:spPr>
          <a:xfrm>
            <a:off x="5133975" y="4098925"/>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7" name="Group 97"/>
          <p:cNvGrpSpPr>
            <a:grpSpLocks/>
          </p:cNvGrpSpPr>
          <p:nvPr/>
        </p:nvGrpSpPr>
        <p:grpSpPr bwMode="auto">
          <a:xfrm>
            <a:off x="7419975" y="3717925"/>
            <a:ext cx="1600200" cy="838200"/>
            <a:chOff x="4267200" y="838200"/>
            <a:chExt cx="1600200" cy="838200"/>
          </a:xfrm>
        </p:grpSpPr>
        <p:sp>
          <p:nvSpPr>
            <p:cNvPr id="96" name="Diamond 95"/>
            <p:cNvSpPr/>
            <p:nvPr/>
          </p:nvSpPr>
          <p:spPr>
            <a:xfrm>
              <a:off x="4267200" y="838200"/>
              <a:ext cx="1600200" cy="8382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27" name="TextBox 96"/>
            <p:cNvSpPr txBox="1">
              <a:spLocks noChangeArrowheads="1"/>
            </p:cNvSpPr>
            <p:nvPr/>
          </p:nvSpPr>
          <p:spPr bwMode="auto">
            <a:xfrm>
              <a:off x="4508305" y="964275"/>
              <a:ext cx="1144865" cy="553998"/>
            </a:xfrm>
            <a:prstGeom prst="rect">
              <a:avLst/>
            </a:prstGeom>
            <a:noFill/>
            <a:ln w="9525">
              <a:noFill/>
              <a:miter lim="800000"/>
              <a:headEnd/>
              <a:tailEnd/>
            </a:ln>
          </p:spPr>
          <p:txBody>
            <a:bodyPr wrap="none">
              <a:spAutoFit/>
            </a:bodyPr>
            <a:lstStyle/>
            <a:p>
              <a:pPr algn="ctr"/>
              <a:r>
                <a:rPr lang="en-US" sz="1500" dirty="0">
                  <a:solidFill>
                    <a:srgbClr val="FFC000"/>
                  </a:solidFill>
                  <a:latin typeface="Bookman Old Style" pitchFamily="18" charset="0"/>
                </a:rPr>
                <a:t>goals and </a:t>
              </a:r>
            </a:p>
            <a:p>
              <a:pPr algn="ctr"/>
              <a:r>
                <a:rPr lang="en-US" sz="1500" dirty="0">
                  <a:solidFill>
                    <a:srgbClr val="FFC000"/>
                  </a:solidFill>
                  <a:latin typeface="Bookman Old Style" pitchFamily="18" charset="0"/>
                </a:rPr>
                <a:t>objectives</a:t>
              </a:r>
            </a:p>
          </p:txBody>
        </p:sp>
      </p:grpSp>
      <p:cxnSp>
        <p:nvCxnSpPr>
          <p:cNvPr id="159" name="Shape 158"/>
          <p:cNvCxnSpPr>
            <a:stCxn id="96" idx="0"/>
            <a:endCxn id="71" idx="3"/>
          </p:cNvCxnSpPr>
          <p:nvPr/>
        </p:nvCxnSpPr>
        <p:spPr>
          <a:xfrm rot="16200000" flipV="1">
            <a:off x="5268912" y="766763"/>
            <a:ext cx="1050925" cy="485140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523" name="TextBox 160"/>
          <p:cNvSpPr txBox="1">
            <a:spLocks noChangeArrowheads="1"/>
          </p:cNvSpPr>
          <p:nvPr/>
        </p:nvSpPr>
        <p:spPr bwMode="auto">
          <a:xfrm>
            <a:off x="381000" y="152400"/>
            <a:ext cx="8534400" cy="954107"/>
          </a:xfrm>
          <a:prstGeom prst="rect">
            <a:avLst/>
          </a:prstGeom>
          <a:noFill/>
          <a:ln w="9525">
            <a:noFill/>
            <a:miter lim="800000"/>
            <a:headEnd/>
            <a:tailEnd/>
          </a:ln>
        </p:spPr>
        <p:txBody>
          <a:bodyPr>
            <a:spAutoFit/>
          </a:bodyPr>
          <a:lstStyle/>
          <a:p>
            <a:pPr algn="ctr"/>
            <a:r>
              <a:rPr lang="en-US" sz="2800" dirty="0" smtClean="0">
                <a:solidFill>
                  <a:srgbClr val="FFC000"/>
                </a:solidFill>
                <a:latin typeface="Bookman Old Style" pitchFamily="18" charset="0"/>
              </a:rPr>
              <a:t>What determines our economic</a:t>
            </a:r>
          </a:p>
          <a:p>
            <a:pPr algn="ctr"/>
            <a:r>
              <a:rPr lang="en-US" sz="2800" dirty="0" smtClean="0">
                <a:solidFill>
                  <a:srgbClr val="FFC000"/>
                </a:solidFill>
                <a:latin typeface="Bookman Old Style" pitchFamily="18" charset="0"/>
              </a:rPr>
              <a:t> analysis framework </a:t>
            </a:r>
            <a:endParaRPr lang="en-US" sz="2800" dirty="0">
              <a:solidFill>
                <a:srgbClr val="FFC000"/>
              </a:solidFill>
              <a:latin typeface="Bookman Old Style" pitchFamily="18" charset="0"/>
            </a:endParaRPr>
          </a:p>
        </p:txBody>
      </p:sp>
      <p:cxnSp>
        <p:nvCxnSpPr>
          <p:cNvPr id="191" name="Straight Arrow Connector 190"/>
          <p:cNvCxnSpPr/>
          <p:nvPr/>
        </p:nvCxnSpPr>
        <p:spPr>
          <a:xfrm>
            <a:off x="6962775" y="4130675"/>
            <a:ext cx="457200" cy="63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4859338" y="1752600"/>
            <a:ext cx="2725737" cy="784225"/>
          </a:xfrm>
          <a:prstGeom prst="rect">
            <a:avLst/>
          </a:prstGeom>
          <a:noFill/>
          <a:ln w="9525">
            <a:solidFill>
              <a:schemeClr val="accent1"/>
            </a:solidFill>
            <a:miter lim="800000"/>
            <a:headEnd/>
            <a:tailEnd/>
          </a:ln>
        </p:spPr>
        <p:txBody>
          <a:bodyPr wrap="none">
            <a:spAutoFit/>
          </a:bodyPr>
          <a:lstStyle/>
          <a:p>
            <a:pPr>
              <a:buFont typeface="Arial" pitchFamily="34" charset="0"/>
              <a:buChar char="•"/>
            </a:pPr>
            <a:r>
              <a:rPr lang="en-US" sz="1500" dirty="0"/>
              <a:t>  </a:t>
            </a:r>
            <a:r>
              <a:rPr lang="en-US" sz="1500" dirty="0">
                <a:solidFill>
                  <a:srgbClr val="FFC000"/>
                </a:solidFill>
                <a:latin typeface="Bookman Old Style" pitchFamily="18" charset="0"/>
              </a:rPr>
              <a:t>decision analysis</a:t>
            </a:r>
          </a:p>
          <a:p>
            <a:pPr>
              <a:buFont typeface="Arial" pitchFamily="34" charset="0"/>
              <a:buChar char="•"/>
            </a:pPr>
            <a:r>
              <a:rPr lang="en-US" sz="1500" dirty="0">
                <a:solidFill>
                  <a:srgbClr val="FFC000"/>
                </a:solidFill>
                <a:latin typeface="Bookman Old Style" pitchFamily="18" charset="0"/>
              </a:rPr>
              <a:t>  data assessment/display</a:t>
            </a:r>
          </a:p>
          <a:p>
            <a:pPr>
              <a:buFont typeface="Arial" pitchFamily="34" charset="0"/>
              <a:buChar char="•"/>
            </a:pPr>
            <a:r>
              <a:rPr lang="en-US" sz="1500" dirty="0">
                <a:solidFill>
                  <a:srgbClr val="FFC000"/>
                </a:solidFill>
                <a:latin typeface="Bookman Old Style" pitchFamily="18" charset="0"/>
              </a:rPr>
              <a:t>  adaptive feedback</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05" grpId="0" animBg="1"/>
      <p:bldP spid="109" grpId="0" animBg="1"/>
      <p:bldP spid="110" grpId="0" animBg="1"/>
      <p:bldP spid="137" grpId="0" animBg="1"/>
      <p:bldP spid="1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a:xfrm>
            <a:off x="457200" y="0"/>
            <a:ext cx="8229600" cy="487363"/>
          </a:xfrm>
        </p:spPr>
        <p:txBody>
          <a:bodyPr/>
          <a:lstStyle/>
          <a:p>
            <a:pPr eaLnBrk="1" hangingPunct="1"/>
            <a:r>
              <a:rPr lang="en-US" sz="2400" b="1" dirty="0" smtClean="0">
                <a:solidFill>
                  <a:schemeClr val="bg1"/>
                </a:solidFill>
              </a:rPr>
              <a:t>Methods for Quantifying Economic Benefits</a:t>
            </a:r>
          </a:p>
        </p:txBody>
      </p:sp>
      <p:graphicFrame>
        <p:nvGraphicFramePr>
          <p:cNvPr id="1026" name="Object 3"/>
          <p:cNvGraphicFramePr>
            <a:graphicFrameLocks noGrp="1" noChangeAspect="1"/>
          </p:cNvGraphicFramePr>
          <p:nvPr>
            <p:ph idx="1"/>
            <p:extLst>
              <p:ext uri="{D42A27DB-BD31-4B8C-83A1-F6EECF244321}">
                <p14:modId xmlns:p14="http://schemas.microsoft.com/office/powerpoint/2010/main" val="2386032104"/>
              </p:ext>
            </p:extLst>
          </p:nvPr>
        </p:nvGraphicFramePr>
        <p:xfrm>
          <a:off x="533400" y="228600"/>
          <a:ext cx="8305800" cy="6858000"/>
        </p:xfrm>
        <a:graphic>
          <a:graphicData uri="http://schemas.openxmlformats.org/presentationml/2006/ole">
            <mc:AlternateContent xmlns:mc="http://schemas.openxmlformats.org/markup-compatibility/2006">
              <mc:Choice xmlns:v="urn:schemas-microsoft-com:vml" Requires="v">
                <p:oleObj spid="_x0000_s148534" name="Document" r:id="rId4" imgW="7576560" imgH="6184800" progId="Word.Document.8">
                  <p:embed/>
                </p:oleObj>
              </mc:Choice>
              <mc:Fallback>
                <p:oleObj name="Document" r:id="rId4" imgW="7576560" imgH="6184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
                        <a:ext cx="83058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228600" y="457200"/>
            <a:ext cx="8763000" cy="6629400"/>
          </a:xfrm>
        </p:spPr>
        <p:txBody>
          <a:bodyPr/>
          <a:lstStyle/>
          <a:p>
            <a:pPr marL="609600" indent="-609600" algn="ctr" eaLnBrk="1" hangingPunct="1">
              <a:spcBef>
                <a:spcPct val="45000"/>
              </a:spcBef>
              <a:buFontTx/>
              <a:buNone/>
            </a:pPr>
            <a:r>
              <a:rPr lang="en-US" sz="2000" dirty="0" smtClean="0">
                <a:solidFill>
                  <a:srgbClr val="FFC000"/>
                </a:solidFill>
              </a:rPr>
              <a:t>Selected Benefits from </a:t>
            </a:r>
            <a:r>
              <a:rPr lang="en-US" sz="2000" dirty="0" smtClean="0">
                <a:solidFill>
                  <a:srgbClr val="FFC000"/>
                </a:solidFill>
              </a:rPr>
              <a:t>California Rangeland </a:t>
            </a:r>
            <a:r>
              <a:rPr lang="en-US" sz="2000" dirty="0" smtClean="0">
                <a:solidFill>
                  <a:srgbClr val="FFC000"/>
                </a:solidFill>
              </a:rPr>
              <a:t>Ecosystem Services </a:t>
            </a:r>
          </a:p>
          <a:p>
            <a:pPr marL="609600" indent="-609600" eaLnBrk="1" hangingPunct="1">
              <a:spcBef>
                <a:spcPct val="45000"/>
              </a:spcBef>
              <a:buFontTx/>
              <a:buNone/>
            </a:pPr>
            <a:r>
              <a:rPr lang="en-US" sz="2000" dirty="0">
                <a:solidFill>
                  <a:srgbClr val="FFC000"/>
                </a:solidFill>
              </a:rPr>
              <a:t> </a:t>
            </a:r>
            <a:r>
              <a:rPr lang="en-US" sz="2000" dirty="0" smtClean="0">
                <a:solidFill>
                  <a:srgbClr val="FFC000"/>
                </a:solidFill>
              </a:rPr>
              <a:t>           </a:t>
            </a:r>
            <a:r>
              <a:rPr lang="en-US" sz="2000" b="1" i="1" dirty="0" smtClean="0">
                <a:solidFill>
                  <a:srgbClr val="00B050"/>
                </a:solidFill>
              </a:rPr>
              <a:t>Benefit                                      Ecosystem Service</a:t>
            </a:r>
            <a:endParaRPr lang="en-US" sz="2000" dirty="0" smtClean="0">
              <a:solidFill>
                <a:srgbClr val="00B050"/>
              </a:solidFill>
            </a:endParaRPr>
          </a:p>
          <a:p>
            <a:pPr marL="609600" indent="-609600" eaLnBrk="1" hangingPunct="1">
              <a:spcBef>
                <a:spcPct val="45000"/>
              </a:spcBef>
              <a:buFont typeface="Arial" charset="0"/>
              <a:buChar char="–"/>
            </a:pPr>
            <a:r>
              <a:rPr lang="en-US" sz="1800" dirty="0" smtClean="0">
                <a:solidFill>
                  <a:srgbClr val="FFC000"/>
                </a:solidFill>
              </a:rPr>
              <a:t>Livestock harvest                       Forage production, water availability</a:t>
            </a:r>
          </a:p>
          <a:p>
            <a:pPr marL="609600" indent="-609600" eaLnBrk="1" hangingPunct="1">
              <a:spcBef>
                <a:spcPct val="45000"/>
              </a:spcBef>
              <a:buFont typeface="Arial" charset="0"/>
              <a:buChar char="–"/>
            </a:pPr>
            <a:r>
              <a:rPr lang="en-US" sz="1800" dirty="0" smtClean="0">
                <a:solidFill>
                  <a:srgbClr val="FFC000"/>
                </a:solidFill>
              </a:rPr>
              <a:t>Recreation-hunting, fishing        Relevant species populations; land cover</a:t>
            </a:r>
          </a:p>
          <a:p>
            <a:pPr marL="609600" indent="-609600" eaLnBrk="1" hangingPunct="1">
              <a:spcBef>
                <a:spcPct val="45000"/>
              </a:spcBef>
              <a:buFont typeface="Arial" charset="0"/>
              <a:buChar char="–"/>
            </a:pPr>
            <a:r>
              <a:rPr lang="en-US" sz="1800" dirty="0" smtClean="0">
                <a:solidFill>
                  <a:srgbClr val="FFC000"/>
                </a:solidFill>
              </a:rPr>
              <a:t>Recreation-wildlife viewing         Relevant species populations</a:t>
            </a:r>
          </a:p>
          <a:p>
            <a:pPr marL="609600" indent="-609600" eaLnBrk="1" hangingPunct="1">
              <a:spcBef>
                <a:spcPct val="45000"/>
              </a:spcBef>
              <a:buFont typeface="Arial" charset="0"/>
              <a:buChar char="–"/>
            </a:pPr>
            <a:r>
              <a:rPr lang="en-US" sz="1800" dirty="0" smtClean="0">
                <a:solidFill>
                  <a:srgbClr val="FFC000"/>
                </a:solidFill>
              </a:rPr>
              <a:t>Wildlife passive use benefits      Relevant species populations</a:t>
            </a:r>
          </a:p>
          <a:p>
            <a:pPr marL="609600" indent="-609600" eaLnBrk="1" hangingPunct="1">
              <a:spcBef>
                <a:spcPct val="45000"/>
              </a:spcBef>
              <a:buFont typeface="Arial" charset="0"/>
              <a:buChar char="–"/>
            </a:pPr>
            <a:r>
              <a:rPr lang="en-US" sz="1800" dirty="0" smtClean="0">
                <a:solidFill>
                  <a:srgbClr val="FFC000"/>
                </a:solidFill>
              </a:rPr>
              <a:t>Drinking water provision             Aquifer and surface water quality (run-off                        				    nutrient absorption)</a:t>
            </a:r>
          </a:p>
          <a:p>
            <a:pPr marL="609600" indent="-609600" eaLnBrk="1" hangingPunct="1">
              <a:spcBef>
                <a:spcPct val="45000"/>
              </a:spcBef>
              <a:buFont typeface="Arial" charset="0"/>
              <a:buChar char="–"/>
            </a:pPr>
            <a:r>
              <a:rPr lang="en-US" sz="1800" dirty="0" smtClean="0">
                <a:solidFill>
                  <a:srgbClr val="FFC000"/>
                </a:solidFill>
              </a:rPr>
              <a:t>Drinking water provision             Aquifer and surface water quantity (aquifer 				    infiltration) </a:t>
            </a:r>
          </a:p>
          <a:p>
            <a:pPr marL="609600" indent="-609600" eaLnBrk="1" hangingPunct="1">
              <a:spcBef>
                <a:spcPct val="45000"/>
              </a:spcBef>
              <a:buFont typeface="Arial" charset="0"/>
              <a:buChar char="–"/>
            </a:pPr>
            <a:r>
              <a:rPr lang="en-US" sz="1800" dirty="0">
                <a:solidFill>
                  <a:srgbClr val="FFC000"/>
                </a:solidFill>
              </a:rPr>
              <a:t>Damage avoidance-Health         Air quality (carbon sequestration)</a:t>
            </a:r>
          </a:p>
          <a:p>
            <a:pPr marL="609600" indent="-609600" eaLnBrk="1" hangingPunct="1">
              <a:spcBef>
                <a:spcPct val="45000"/>
              </a:spcBef>
              <a:buFont typeface="Arial" charset="0"/>
              <a:buChar char="–"/>
            </a:pPr>
            <a:r>
              <a:rPr lang="en-US" sz="1800" dirty="0" smtClean="0">
                <a:solidFill>
                  <a:srgbClr val="FFC000"/>
                </a:solidFill>
              </a:rPr>
              <a:t>Damage avoidance-Property      Natural land cover, soils, wetlands 				    	    (climate change, rain storm events)</a:t>
            </a:r>
          </a:p>
          <a:p>
            <a:pPr marL="609600" indent="-609600" eaLnBrk="1" hangingPunct="1">
              <a:spcBef>
                <a:spcPct val="45000"/>
              </a:spcBef>
              <a:buFont typeface="Arial" charset="0"/>
              <a:buChar char="–"/>
            </a:pPr>
            <a:r>
              <a:rPr lang="en-US" sz="1800" dirty="0" smtClean="0">
                <a:solidFill>
                  <a:srgbClr val="FFC000"/>
                </a:solidFill>
              </a:rPr>
              <a:t>Damage avoidance-Dredging       Natural land cover</a:t>
            </a:r>
          </a:p>
          <a:p>
            <a:pPr marL="609600" indent="-609600" eaLnBrk="1" hangingPunct="1">
              <a:spcBef>
                <a:spcPct val="45000"/>
              </a:spcBef>
              <a:buNone/>
            </a:pPr>
            <a:endParaRPr lang="en-US" sz="2800" dirty="0" smtClean="0">
              <a:solidFill>
                <a:srgbClr val="FFC000"/>
              </a:solidFill>
            </a:endParaRPr>
          </a:p>
          <a:p>
            <a:pPr marL="609600" indent="-609600" eaLnBrk="1" hangingPunct="1">
              <a:spcBef>
                <a:spcPct val="45000"/>
              </a:spcBef>
              <a:buFont typeface="Arial" charset="0"/>
              <a:buChar char="–"/>
            </a:pPr>
            <a:endParaRPr lang="en-US" sz="2800" dirty="0" smtClean="0">
              <a:solidFill>
                <a:srgbClr val="FFC000"/>
              </a:solidFill>
            </a:endParaRPr>
          </a:p>
          <a:p>
            <a:pPr marL="609600" indent="-609600" eaLnBrk="1" hangingPunct="1">
              <a:spcBef>
                <a:spcPct val="45000"/>
              </a:spcBef>
              <a:buFont typeface="Arial" charset="0"/>
              <a:buChar char="–"/>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p:txBody>
      </p:sp>
      <p:pic>
        <p:nvPicPr>
          <p:cNvPr id="11267" name="Picture 6" descr="c_USGSid2.wmf"/>
          <p:cNvPicPr>
            <a:picLocks noChangeAspect="1"/>
          </p:cNvPicPr>
          <p:nvPr/>
        </p:nvPicPr>
        <p:blipFill>
          <a:blip r:embed="rId3" cstate="print"/>
          <a:srcRect/>
          <a:stretch>
            <a:fillRect/>
          </a:stretch>
        </p:blipFill>
        <p:spPr bwMode="auto">
          <a:xfrm>
            <a:off x="304800" y="5867400"/>
            <a:ext cx="1809750" cy="762000"/>
          </a:xfrm>
          <a:prstGeom prst="rect">
            <a:avLst/>
          </a:prstGeom>
          <a:noFill/>
          <a:ln w="9525">
            <a:noFill/>
            <a:miter lim="800000"/>
            <a:headEnd/>
            <a:tailEnd/>
          </a:ln>
        </p:spPr>
      </p:pic>
    </p:spTree>
    <p:extLst>
      <p:ext uri="{BB962C8B-B14F-4D97-AF65-F5344CB8AC3E}">
        <p14:creationId xmlns:p14="http://schemas.microsoft.com/office/powerpoint/2010/main" val="299421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3200" dirty="0" smtClean="0">
                <a:solidFill>
                  <a:srgbClr val="FFC000"/>
                </a:solidFill>
                <a:latin typeface="Arial" pitchFamily="34" charset="0"/>
                <a:cs typeface="Arial" pitchFamily="34" charset="0"/>
              </a:rPr>
              <a:t>Initial Ecosystem Services Impact Analysis:</a:t>
            </a:r>
            <a:br>
              <a:rPr lang="en-US" sz="3200" dirty="0" smtClean="0">
                <a:solidFill>
                  <a:srgbClr val="FFC000"/>
                </a:solidFill>
                <a:latin typeface="Arial" pitchFamily="34" charset="0"/>
                <a:cs typeface="Arial" pitchFamily="34" charset="0"/>
              </a:rPr>
            </a:br>
            <a:r>
              <a:rPr lang="en-US" sz="3200" dirty="0" smtClean="0">
                <a:solidFill>
                  <a:srgbClr val="FFC000"/>
                </a:solidFill>
                <a:latin typeface="Arial" pitchFamily="34" charset="0"/>
                <a:cs typeface="Arial" pitchFamily="34" charset="0"/>
              </a:rPr>
              <a:t>SF Bay-Alameda Creek 2006-2100 </a:t>
            </a:r>
            <a:r>
              <a:rPr lang="en-US" sz="3200" dirty="0" smtClean="0">
                <a:solidFill>
                  <a:schemeClr val="bg1"/>
                </a:solidFill>
                <a:latin typeface="Arial" pitchFamily="34" charset="0"/>
                <a:cs typeface="Arial" pitchFamily="34" charset="0"/>
              </a:rPr>
              <a:t/>
            </a:r>
            <a:br>
              <a:rPr lang="en-US" sz="32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 </a:t>
            </a:r>
            <a:endParaRPr lang="en-US" sz="28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81000" y="1828800"/>
            <a:ext cx="8382000" cy="5029200"/>
          </a:xfrm>
        </p:spPr>
        <p:txBody>
          <a:bodyPr/>
          <a:lstStyle/>
          <a:p>
            <a:pPr>
              <a:spcAft>
                <a:spcPts val="1200"/>
              </a:spcAft>
            </a:pPr>
            <a:r>
              <a:rPr lang="en-US" sz="2400" dirty="0" smtClean="0">
                <a:solidFill>
                  <a:srgbClr val="FFC000"/>
                </a:solidFill>
                <a:latin typeface="Arial" pitchFamily="34" charset="0"/>
                <a:cs typeface="Arial" pitchFamily="34" charset="0"/>
              </a:rPr>
              <a:t>A2 and B1 similar, though loss rates are lower in B1:</a:t>
            </a:r>
          </a:p>
          <a:p>
            <a:pPr lvl="1">
              <a:spcAft>
                <a:spcPts val="1200"/>
              </a:spcAft>
            </a:pPr>
            <a:r>
              <a:rPr lang="en-US" sz="2000" dirty="0" smtClean="0">
                <a:solidFill>
                  <a:srgbClr val="FFC000"/>
                </a:solidFill>
                <a:latin typeface="Arial" pitchFamily="34" charset="0"/>
                <a:cs typeface="Arial" pitchFamily="34" charset="0"/>
              </a:rPr>
              <a:t>Loss of biodiversity, </a:t>
            </a:r>
          </a:p>
          <a:p>
            <a:pPr lvl="1">
              <a:spcAft>
                <a:spcPts val="1200"/>
              </a:spcAft>
            </a:pPr>
            <a:r>
              <a:rPr lang="en-US" sz="2000" dirty="0">
                <a:solidFill>
                  <a:srgbClr val="FFC000"/>
                </a:solidFill>
                <a:latin typeface="Arial" pitchFamily="34" charset="0"/>
                <a:cs typeface="Arial" pitchFamily="34" charset="0"/>
              </a:rPr>
              <a:t>I</a:t>
            </a:r>
            <a:r>
              <a:rPr lang="en-US" sz="2000" dirty="0" smtClean="0">
                <a:solidFill>
                  <a:srgbClr val="FFC000"/>
                </a:solidFill>
                <a:latin typeface="Arial" pitchFamily="34" charset="0"/>
                <a:cs typeface="Arial" pitchFamily="34" charset="0"/>
              </a:rPr>
              <a:t>mpaired water quality. </a:t>
            </a:r>
          </a:p>
          <a:p>
            <a:pPr lvl="1">
              <a:spcAft>
                <a:spcPts val="1200"/>
              </a:spcAft>
            </a:pPr>
            <a:r>
              <a:rPr lang="en-US" sz="2000" dirty="0" smtClean="0">
                <a:solidFill>
                  <a:srgbClr val="FFC000"/>
                </a:solidFill>
                <a:latin typeface="Arial" pitchFamily="34" charset="0"/>
                <a:cs typeface="Arial" pitchFamily="34" charset="0"/>
              </a:rPr>
              <a:t>Less carbon sequestration, </a:t>
            </a:r>
          </a:p>
          <a:p>
            <a:pPr lvl="1">
              <a:spcAft>
                <a:spcPts val="1200"/>
              </a:spcAft>
            </a:pPr>
            <a:r>
              <a:rPr lang="en-US" sz="2000" dirty="0" smtClean="0">
                <a:solidFill>
                  <a:srgbClr val="FFC000"/>
                </a:solidFill>
                <a:latin typeface="Arial" pitchFamily="34" charset="0"/>
                <a:cs typeface="Arial" pitchFamily="34" charset="0"/>
              </a:rPr>
              <a:t>Less ground water storage and </a:t>
            </a:r>
          </a:p>
          <a:p>
            <a:pPr lvl="1">
              <a:spcAft>
                <a:spcPts val="1200"/>
              </a:spcAft>
            </a:pPr>
            <a:r>
              <a:rPr lang="en-US" sz="2000" dirty="0" smtClean="0">
                <a:solidFill>
                  <a:srgbClr val="FFC000"/>
                </a:solidFill>
                <a:latin typeface="Arial" pitchFamily="34" charset="0"/>
                <a:cs typeface="Arial" pitchFamily="34" charset="0"/>
              </a:rPr>
              <a:t>Less inputs (forage) to livestock production, </a:t>
            </a:r>
          </a:p>
          <a:p>
            <a:pPr>
              <a:spcAft>
                <a:spcPts val="1200"/>
              </a:spcAft>
            </a:pPr>
            <a:r>
              <a:rPr lang="en-US" sz="2400" dirty="0" smtClean="0">
                <a:solidFill>
                  <a:srgbClr val="FFC000"/>
                </a:solidFill>
                <a:latin typeface="Arial" pitchFamily="34" charset="0"/>
                <a:cs typeface="Arial" pitchFamily="34" charset="0"/>
              </a:rPr>
              <a:t>A2 GFDL (hot, dry) has more impact on wetlands, water quality and carbon sequestration than A2 PCM (warm, wet). </a:t>
            </a:r>
            <a:endParaRPr lang="en-US" sz="2400" dirty="0">
              <a:solidFill>
                <a:srgbClr val="FFC000"/>
              </a:solidFill>
              <a:latin typeface="Arial" pitchFamily="34" charset="0"/>
              <a:cs typeface="Arial" pitchFamily="34" charset="0"/>
            </a:endParaRPr>
          </a:p>
        </p:txBody>
      </p:sp>
      <p:pic>
        <p:nvPicPr>
          <p:cNvPr id="952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91440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06" t="41665" r="54756" b="42069"/>
          <a:stretch/>
        </p:blipFill>
        <p:spPr bwMode="auto">
          <a:xfrm>
            <a:off x="6096000" y="2433341"/>
            <a:ext cx="2065700" cy="16496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85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286000"/>
            <a:ext cx="702633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0999"/>
            <a:ext cx="8611990"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4600" y="381000"/>
            <a:ext cx="5943600" cy="1569660"/>
          </a:xfrm>
          <a:prstGeom prst="rect">
            <a:avLst/>
          </a:prstGeom>
        </p:spPr>
        <p:txBody>
          <a:bodyPr wrap="square">
            <a:spAutoFit/>
          </a:bodyPr>
          <a:lstStyle/>
          <a:p>
            <a:pPr>
              <a:spcAft>
                <a:spcPts val="1800"/>
              </a:spcAft>
            </a:pPr>
            <a:r>
              <a:rPr lang="en-US" sz="2400" dirty="0">
                <a:solidFill>
                  <a:schemeClr val="bg1"/>
                </a:solidFill>
                <a:latin typeface="Arial" pitchFamily="34" charset="0"/>
                <a:cs typeface="Arial" pitchFamily="34" charset="0"/>
              </a:rPr>
              <a:t>Social value of carbon : </a:t>
            </a:r>
            <a:r>
              <a:rPr lang="en-US" sz="2400" dirty="0" smtClean="0">
                <a:solidFill>
                  <a:schemeClr val="bg1"/>
                </a:solidFill>
                <a:latin typeface="Arial" pitchFamily="34" charset="0"/>
                <a:cs typeface="Arial" pitchFamily="34" charset="0"/>
              </a:rPr>
              <a:t>the </a:t>
            </a:r>
            <a:r>
              <a:rPr lang="en-US" sz="2400" dirty="0">
                <a:solidFill>
                  <a:schemeClr val="bg1"/>
                </a:solidFill>
                <a:latin typeface="Arial" pitchFamily="34" charset="0"/>
                <a:cs typeface="Arial" pitchFamily="34" charset="0"/>
              </a:rPr>
              <a:t>marginal damages from carbon emissions to a society as a whole resulting from land use change and loss of grassland</a:t>
            </a:r>
          </a:p>
        </p:txBody>
      </p:sp>
      <p:pic>
        <p:nvPicPr>
          <p:cNvPr id="102402" name="Picture 2" descr="http://www.carangeland.org/images/229_12-04_cows_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61950"/>
            <a:ext cx="2181225"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94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04800"/>
            <a:ext cx="6400800" cy="1143000"/>
          </a:xfrm>
        </p:spPr>
        <p:txBody>
          <a:bodyPr/>
          <a:lstStyle/>
          <a:p>
            <a:r>
              <a:rPr lang="en-US" sz="2800" dirty="0" smtClean="0">
                <a:solidFill>
                  <a:srgbClr val="FFC000"/>
                </a:solidFill>
                <a:latin typeface="Arial" pitchFamily="34" charset="0"/>
                <a:cs typeface="Arial" pitchFamily="34" charset="0"/>
              </a:rPr>
              <a:t>Economic Impacts of decreased </a:t>
            </a:r>
            <a:br>
              <a:rPr lang="en-US" sz="2800" dirty="0" smtClean="0">
                <a:solidFill>
                  <a:srgbClr val="FFC000"/>
                </a:solidFill>
                <a:latin typeface="Arial" pitchFamily="34" charset="0"/>
                <a:cs typeface="Arial" pitchFamily="34" charset="0"/>
              </a:rPr>
            </a:br>
            <a:r>
              <a:rPr lang="en-US" sz="2800" dirty="0" smtClean="0">
                <a:solidFill>
                  <a:srgbClr val="FFC000"/>
                </a:solidFill>
                <a:latin typeface="Arial" pitchFamily="34" charset="0"/>
                <a:cs typeface="Arial" pitchFamily="34" charset="0"/>
              </a:rPr>
              <a:t>groundwater recharge </a:t>
            </a:r>
            <a:endParaRPr lang="en-US" sz="2800" dirty="0">
              <a:solidFill>
                <a:srgbClr val="FFC000"/>
              </a:solidFill>
              <a:latin typeface="Arial" pitchFamily="34" charset="0"/>
              <a:cs typeface="Arial" pitchFamily="34" charset="0"/>
            </a:endParaRPr>
          </a:p>
        </p:txBody>
      </p:sp>
      <p:sp>
        <p:nvSpPr>
          <p:cNvPr id="3" name="Subtitle 2"/>
          <p:cNvSpPr>
            <a:spLocks noGrp="1"/>
          </p:cNvSpPr>
          <p:nvPr>
            <p:ph type="subTitle" idx="1"/>
          </p:nvPr>
        </p:nvSpPr>
        <p:spPr>
          <a:xfrm>
            <a:off x="2438400" y="1600200"/>
            <a:ext cx="6413499" cy="5257800"/>
          </a:xfrm>
        </p:spPr>
        <p:txBody>
          <a:bodyPr/>
          <a:lstStyle/>
          <a:p>
            <a:pPr marL="342900" indent="-342900" algn="l">
              <a:spcAft>
                <a:spcPts val="1800"/>
              </a:spcAft>
              <a:buFont typeface="Arial" pitchFamily="34" charset="0"/>
              <a:buChar char="•"/>
            </a:pPr>
            <a:r>
              <a:rPr lang="en-US" sz="2200" dirty="0" smtClean="0">
                <a:solidFill>
                  <a:srgbClr val="FFC000"/>
                </a:solidFill>
                <a:latin typeface="Arial" pitchFamily="34" charset="0"/>
                <a:cs typeface="Arial" pitchFamily="34" charset="0"/>
              </a:rPr>
              <a:t>Groundwater integral to sustaining types of aquatic, terrestrial and coastal ecosystem functions, but poorly understood</a:t>
            </a:r>
          </a:p>
          <a:p>
            <a:pPr marL="342900" indent="-342900" algn="l">
              <a:spcAft>
                <a:spcPts val="1800"/>
              </a:spcAft>
              <a:buFont typeface="Arial" pitchFamily="34" charset="0"/>
              <a:buChar char="•"/>
            </a:pPr>
            <a:r>
              <a:rPr lang="en-US" sz="2200" dirty="0" smtClean="0">
                <a:solidFill>
                  <a:srgbClr val="FFC000"/>
                </a:solidFill>
                <a:latin typeface="Arial" pitchFamily="34" charset="0"/>
                <a:cs typeface="Arial" pitchFamily="34" charset="0"/>
              </a:rPr>
              <a:t>Hot/dry </a:t>
            </a:r>
            <a:r>
              <a:rPr lang="en-US" sz="2200" dirty="0">
                <a:solidFill>
                  <a:srgbClr val="FFC000"/>
                </a:solidFill>
                <a:latin typeface="Arial" pitchFamily="34" charset="0"/>
                <a:cs typeface="Arial" pitchFamily="34" charset="0"/>
              </a:rPr>
              <a:t>climate scenario: recharge levels would decrease 40% between 2040 and 2100 to about 95,000 m3 per </a:t>
            </a:r>
            <a:r>
              <a:rPr lang="en-US" sz="2200" dirty="0" smtClean="0">
                <a:solidFill>
                  <a:srgbClr val="FFC000"/>
                </a:solidFill>
                <a:latin typeface="Arial" pitchFamily="34" charset="0"/>
                <a:cs typeface="Arial" pitchFamily="34" charset="0"/>
              </a:rPr>
              <a:t>year</a:t>
            </a:r>
          </a:p>
          <a:p>
            <a:pPr marL="342900" indent="-342900" algn="l">
              <a:spcAft>
                <a:spcPts val="1800"/>
              </a:spcAft>
              <a:buFont typeface="Arial" pitchFamily="34" charset="0"/>
              <a:buChar char="•"/>
            </a:pPr>
            <a:r>
              <a:rPr lang="en-US" sz="2200" dirty="0">
                <a:solidFill>
                  <a:srgbClr val="FFC000"/>
                </a:solidFill>
                <a:latin typeface="Arial" pitchFamily="34" charset="0"/>
                <a:cs typeface="Arial" pitchFamily="34" charset="0"/>
              </a:rPr>
              <a:t>Alameda </a:t>
            </a:r>
            <a:r>
              <a:rPr lang="en-US" sz="2200" dirty="0" smtClean="0">
                <a:solidFill>
                  <a:srgbClr val="FFC000"/>
                </a:solidFill>
                <a:latin typeface="Arial" pitchFamily="34" charset="0"/>
                <a:cs typeface="Arial" pitchFamily="34" charset="0"/>
              </a:rPr>
              <a:t>Creek: </a:t>
            </a:r>
            <a:r>
              <a:rPr lang="en-US" sz="2200" dirty="0">
                <a:solidFill>
                  <a:srgbClr val="FFC000"/>
                </a:solidFill>
                <a:latin typeface="Arial" pitchFamily="34" charset="0"/>
                <a:cs typeface="Arial" pitchFamily="34" charset="0"/>
              </a:rPr>
              <a:t>Groundwater overdraft leads to extended periods of zero </a:t>
            </a:r>
            <a:r>
              <a:rPr lang="en-US" sz="2200" dirty="0" smtClean="0">
                <a:solidFill>
                  <a:srgbClr val="FFC000"/>
                </a:solidFill>
                <a:latin typeface="Arial" pitchFamily="34" charset="0"/>
                <a:cs typeface="Arial" pitchFamily="34" charset="0"/>
              </a:rPr>
              <a:t>flow</a:t>
            </a:r>
          </a:p>
          <a:p>
            <a:pPr marL="342900" indent="-342900" algn="l">
              <a:spcAft>
                <a:spcPts val="1800"/>
              </a:spcAft>
              <a:buFont typeface="Arial" pitchFamily="34" charset="0"/>
              <a:buChar char="•"/>
            </a:pPr>
            <a:r>
              <a:rPr lang="en-US" sz="2200" dirty="0" smtClean="0">
                <a:solidFill>
                  <a:srgbClr val="FFC000"/>
                </a:solidFill>
                <a:latin typeface="Arial" pitchFamily="34" charset="0"/>
                <a:cs typeface="Arial" pitchFamily="34" charset="0"/>
              </a:rPr>
              <a:t>Combined with overdrafts: Higher </a:t>
            </a:r>
            <a:r>
              <a:rPr lang="en-US" sz="2200" dirty="0">
                <a:solidFill>
                  <a:srgbClr val="FFC000"/>
                </a:solidFill>
                <a:latin typeface="Arial" pitchFamily="34" charset="0"/>
                <a:cs typeface="Arial" pitchFamily="34" charset="0"/>
              </a:rPr>
              <a:t>costs potentially related to reduced wildlife viewing and recreation, less wetland filtration of sediment and nutrients, more costly gray infrastructure, reduced </a:t>
            </a:r>
            <a:r>
              <a:rPr lang="en-US" sz="2200" dirty="0" smtClean="0">
                <a:solidFill>
                  <a:srgbClr val="FFC000"/>
                </a:solidFill>
                <a:latin typeface="Arial" pitchFamily="34" charset="0"/>
                <a:cs typeface="Arial" pitchFamily="34" charset="0"/>
              </a:rPr>
              <a:t>fisheries</a:t>
            </a:r>
            <a:endParaRPr lang="en-US" sz="2200" dirty="0">
              <a:solidFill>
                <a:srgbClr val="FFC000"/>
              </a:solidFill>
              <a:latin typeface="Arial" pitchFamily="34" charset="0"/>
              <a:cs typeface="Arial" pitchFamily="34" charset="0"/>
            </a:endParaRPr>
          </a:p>
          <a:p>
            <a:pPr marL="342900" indent="-342900" algn="l">
              <a:spcAft>
                <a:spcPts val="1800"/>
              </a:spcAft>
              <a:buFont typeface="Arial" pitchFamily="34" charset="0"/>
              <a:buChar char="•"/>
            </a:pPr>
            <a:endParaRPr lang="en-US" sz="2200" dirty="0" smtClean="0">
              <a:solidFill>
                <a:srgbClr val="FFC000"/>
              </a:solidFill>
              <a:latin typeface="Arial" pitchFamily="34" charset="0"/>
              <a:cs typeface="Arial" pitchFamily="34" charset="0"/>
            </a:endParaRPr>
          </a:p>
          <a:p>
            <a:pPr algn="l"/>
            <a:endParaRPr lang="en-US" dirty="0"/>
          </a:p>
        </p:txBody>
      </p:sp>
      <p:pic>
        <p:nvPicPr>
          <p:cNvPr id="101378" name="Picture 2" descr="http://www.carangeland.org/images/229_12-04_open_space_3.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55574" y="68262"/>
            <a:ext cx="2181225" cy="32766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22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04800"/>
            <a:ext cx="6400800" cy="1143000"/>
          </a:xfrm>
        </p:spPr>
        <p:txBody>
          <a:bodyPr/>
          <a:lstStyle/>
          <a:p>
            <a:r>
              <a:rPr lang="en-US" sz="2800" dirty="0" smtClean="0">
                <a:solidFill>
                  <a:srgbClr val="FFC000"/>
                </a:solidFill>
                <a:latin typeface="Arial" pitchFamily="34" charset="0"/>
                <a:cs typeface="Arial" pitchFamily="34" charset="0"/>
              </a:rPr>
              <a:t>Economic Impacts of decreased </a:t>
            </a:r>
            <a:br>
              <a:rPr lang="en-US" sz="2800" dirty="0" smtClean="0">
                <a:solidFill>
                  <a:srgbClr val="FFC000"/>
                </a:solidFill>
                <a:latin typeface="Arial" pitchFamily="34" charset="0"/>
                <a:cs typeface="Arial" pitchFamily="34" charset="0"/>
              </a:rPr>
            </a:br>
            <a:r>
              <a:rPr lang="en-US" sz="2800" dirty="0" smtClean="0">
                <a:solidFill>
                  <a:srgbClr val="FFC000"/>
                </a:solidFill>
                <a:latin typeface="Arial" pitchFamily="34" charset="0"/>
                <a:cs typeface="Arial" pitchFamily="34" charset="0"/>
              </a:rPr>
              <a:t>groundwater recharge (con’t)</a:t>
            </a:r>
            <a:endParaRPr lang="en-US" sz="2800" dirty="0">
              <a:solidFill>
                <a:srgbClr val="FFC000"/>
              </a:solidFill>
              <a:latin typeface="Arial" pitchFamily="34" charset="0"/>
              <a:cs typeface="Arial" pitchFamily="34" charset="0"/>
            </a:endParaRPr>
          </a:p>
        </p:txBody>
      </p:sp>
      <p:sp>
        <p:nvSpPr>
          <p:cNvPr id="3" name="Subtitle 2"/>
          <p:cNvSpPr>
            <a:spLocks noGrp="1"/>
          </p:cNvSpPr>
          <p:nvPr>
            <p:ph type="subTitle" idx="1"/>
          </p:nvPr>
        </p:nvSpPr>
        <p:spPr>
          <a:xfrm>
            <a:off x="2336799" y="1600200"/>
            <a:ext cx="6515100" cy="5029200"/>
          </a:xfrm>
        </p:spPr>
        <p:txBody>
          <a:bodyPr/>
          <a:lstStyle/>
          <a:p>
            <a:pPr marL="342900" indent="-342900" algn="l">
              <a:spcAft>
                <a:spcPts val="1800"/>
              </a:spcAft>
              <a:buFont typeface="Arial" pitchFamily="34" charset="0"/>
              <a:buChar char="•"/>
            </a:pPr>
            <a:r>
              <a:rPr lang="en-US" sz="2200" dirty="0" smtClean="0">
                <a:solidFill>
                  <a:srgbClr val="FFC000"/>
                </a:solidFill>
                <a:latin typeface="Arial" pitchFamily="34" charset="0"/>
                <a:cs typeface="Arial" pitchFamily="34" charset="0"/>
              </a:rPr>
              <a:t>Reduced capacity by riparian forests to provide habitat and cooling water temperature impacts wildlife viewing, fishing and water based recreation; </a:t>
            </a:r>
          </a:p>
          <a:p>
            <a:pPr marL="342900" indent="-342900" algn="l">
              <a:spcAft>
                <a:spcPts val="1800"/>
              </a:spcAft>
              <a:buFont typeface="Arial" pitchFamily="34" charset="0"/>
              <a:buChar char="•"/>
            </a:pPr>
            <a:r>
              <a:rPr lang="en-US" sz="2200" dirty="0" smtClean="0">
                <a:solidFill>
                  <a:srgbClr val="FFC000"/>
                </a:solidFill>
                <a:latin typeface="Arial" pitchFamily="34" charset="0"/>
                <a:cs typeface="Arial" pitchFamily="34" charset="0"/>
              </a:rPr>
              <a:t>Precluded restoration of salmon and trout runs</a:t>
            </a:r>
          </a:p>
          <a:p>
            <a:pPr marL="342900" indent="-342900" algn="l">
              <a:spcAft>
                <a:spcPts val="1800"/>
              </a:spcAft>
              <a:buFont typeface="Arial" pitchFamily="34" charset="0"/>
              <a:buChar char="•"/>
            </a:pPr>
            <a:r>
              <a:rPr lang="en-US" sz="2200" dirty="0" smtClean="0">
                <a:solidFill>
                  <a:srgbClr val="FFC000"/>
                </a:solidFill>
                <a:latin typeface="Arial" pitchFamily="34" charset="0"/>
                <a:cs typeface="Arial" pitchFamily="34" charset="0"/>
              </a:rPr>
              <a:t>Stress on marsh ecosystems and inability of natural infrastructure to filter sediment and nutrients: could result in more costly gray infrastructure.</a:t>
            </a:r>
          </a:p>
          <a:p>
            <a:pPr marL="342900" indent="-342900" algn="l">
              <a:spcAft>
                <a:spcPts val="1800"/>
              </a:spcAft>
              <a:buFont typeface="Arial" pitchFamily="34" charset="0"/>
              <a:buChar char="•"/>
            </a:pPr>
            <a:r>
              <a:rPr lang="en-US" sz="2200" dirty="0" smtClean="0">
                <a:solidFill>
                  <a:srgbClr val="FFC000"/>
                </a:solidFill>
                <a:latin typeface="Arial" pitchFamily="34" charset="0"/>
                <a:cs typeface="Arial" pitchFamily="34" charset="0"/>
              </a:rPr>
              <a:t>Agricultural example: rise in total water supply operating costs of $490 million/year by 2050 (Medellin-Azuara et al 2008).</a:t>
            </a:r>
            <a:endParaRPr lang="en-US" dirty="0"/>
          </a:p>
        </p:txBody>
      </p:sp>
      <p:pic>
        <p:nvPicPr>
          <p:cNvPr id="5" name="Picture 2" descr="F:\Photos\Flowers-Oak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7" r="67160"/>
          <a:stretch/>
        </p:blipFill>
        <p:spPr bwMode="auto">
          <a:xfrm>
            <a:off x="0" y="0"/>
            <a:ext cx="2353901"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31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28601"/>
            <a:ext cx="8229600" cy="762000"/>
          </a:xfrm>
        </p:spPr>
        <p:txBody>
          <a:bodyPr/>
          <a:lstStyle/>
          <a:p>
            <a:pPr eaLnBrk="1" hangingPunct="1"/>
            <a:r>
              <a:rPr lang="en-US" sz="2800" b="1" dirty="0" smtClean="0">
                <a:solidFill>
                  <a:srgbClr val="FFC000"/>
                </a:solidFill>
              </a:rPr>
              <a:t>Wildlife Habitat/Species Valuation </a:t>
            </a:r>
          </a:p>
        </p:txBody>
      </p:sp>
      <p:sp>
        <p:nvSpPr>
          <p:cNvPr id="17411" name="Rectangle 3"/>
          <p:cNvSpPr>
            <a:spLocks noGrp="1" noChangeArrowheads="1"/>
          </p:cNvSpPr>
          <p:nvPr>
            <p:ph type="body" idx="4294967295"/>
          </p:nvPr>
        </p:nvSpPr>
        <p:spPr>
          <a:xfrm>
            <a:off x="228600" y="990600"/>
            <a:ext cx="8915400" cy="5867400"/>
          </a:xfrm>
        </p:spPr>
        <p:txBody>
          <a:bodyPr/>
          <a:lstStyle/>
          <a:p>
            <a:pPr eaLnBrk="1" hangingPunct="1"/>
            <a:r>
              <a:rPr lang="en-US" sz="2800" dirty="0" smtClean="0">
                <a:solidFill>
                  <a:srgbClr val="FFC000"/>
                </a:solidFill>
              </a:rPr>
              <a:t>Rangeland habitat for freshwater fish, wintering birds, pollinators, invertebrates and mammals (75 listed under the ESA).</a:t>
            </a:r>
          </a:p>
          <a:p>
            <a:pPr eaLnBrk="1" hangingPunct="1"/>
            <a:r>
              <a:rPr lang="en-US" sz="2800" dirty="0" smtClean="0">
                <a:solidFill>
                  <a:srgbClr val="FFC000"/>
                </a:solidFill>
              </a:rPr>
              <a:t>Existence values; recreational uses; production benefits; aesthetic values</a:t>
            </a:r>
          </a:p>
          <a:p>
            <a:pPr eaLnBrk="1" hangingPunct="1"/>
            <a:r>
              <a:rPr lang="en-US" sz="2800" dirty="0" smtClean="0">
                <a:solidFill>
                  <a:srgbClr val="FFC000"/>
                </a:solidFill>
              </a:rPr>
              <a:t>Freshwater fishing: Estimated $64-$267/person/day</a:t>
            </a:r>
          </a:p>
          <a:p>
            <a:pPr eaLnBrk="1" hangingPunct="1"/>
            <a:r>
              <a:rPr lang="en-US" sz="2800" dirty="0" smtClean="0">
                <a:solidFill>
                  <a:srgbClr val="FFC000"/>
                </a:solidFill>
              </a:rPr>
              <a:t>Fishing licenses: $1.8 million 2012</a:t>
            </a:r>
          </a:p>
          <a:p>
            <a:pPr eaLnBrk="1" hangingPunct="1"/>
            <a:r>
              <a:rPr lang="en-US" sz="2800" dirty="0" smtClean="0">
                <a:solidFill>
                  <a:srgbClr val="FFC000"/>
                </a:solidFill>
              </a:rPr>
              <a:t>Wetland habitats: $625-$261 acre/year</a:t>
            </a:r>
          </a:p>
          <a:p>
            <a:pPr eaLnBrk="1" hangingPunct="1"/>
            <a:r>
              <a:rPr lang="en-US" sz="2800" dirty="0" smtClean="0">
                <a:solidFill>
                  <a:srgbClr val="FFC000"/>
                </a:solidFill>
              </a:rPr>
              <a:t>Vernal pool habitat: $30/person/year</a:t>
            </a:r>
          </a:p>
          <a:p>
            <a:pPr eaLnBrk="1" hangingPunct="1"/>
            <a:r>
              <a:rPr lang="en-US" sz="2800" dirty="0" smtClean="0">
                <a:solidFill>
                  <a:srgbClr val="FFC000"/>
                </a:solidFill>
              </a:rPr>
              <a:t>Wildlife viewing: $80-$48/person/day</a:t>
            </a:r>
          </a:p>
          <a:p>
            <a:pPr eaLnBrk="1" hangingPunct="1"/>
            <a:r>
              <a:rPr lang="en-US" sz="2800" dirty="0" smtClean="0">
                <a:solidFill>
                  <a:srgbClr val="FFC000"/>
                </a:solidFill>
              </a:rPr>
              <a:t>Hunting: 22,000 Alameda licenses </a:t>
            </a:r>
          </a:p>
          <a:p>
            <a:pPr eaLnBrk="1" hangingPunct="1"/>
            <a:endParaRPr lang="en-US" sz="2800" dirty="0" smtClean="0">
              <a:solidFill>
                <a:srgbClr val="FFC000"/>
              </a:solidFill>
            </a:endParaRPr>
          </a:p>
          <a:p>
            <a:pPr eaLnBrk="1" hangingPunct="1">
              <a:buFontTx/>
              <a:buNone/>
            </a:pPr>
            <a:r>
              <a:rPr lang="en-US" sz="2800" dirty="0" smtClean="0">
                <a:solidFill>
                  <a:srgbClr val="FFC000"/>
                </a:solidFill>
              </a:rPr>
              <a:t> </a:t>
            </a: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endParaRPr lang="en-US" dirty="0" smtClean="0">
              <a:solidFill>
                <a:schemeClr val="bg1"/>
              </a:solidFill>
            </a:endParaRPr>
          </a:p>
        </p:txBody>
      </p:sp>
      <p:pic>
        <p:nvPicPr>
          <p:cNvPr id="17412" name="Picture 4" descr="fisheating creek-25"/>
          <p:cNvPicPr>
            <a:picLocks noChangeAspect="1" noChangeArrowheads="1"/>
          </p:cNvPicPr>
          <p:nvPr/>
        </p:nvPicPr>
        <p:blipFill>
          <a:blip r:embed="rId3" cstate="print"/>
          <a:srcRect/>
          <a:stretch>
            <a:fillRect/>
          </a:stretch>
        </p:blipFill>
        <p:spPr bwMode="auto">
          <a:xfrm>
            <a:off x="6629400" y="4953000"/>
            <a:ext cx="2209800" cy="1330642"/>
          </a:xfrm>
          <a:prstGeom prst="rect">
            <a:avLst/>
          </a:prstGeom>
          <a:noFill/>
          <a:ln w="9525">
            <a:noFill/>
            <a:miter lim="800000"/>
            <a:headEnd/>
            <a:tailEnd/>
          </a:ln>
        </p:spPr>
      </p:pic>
    </p:spTree>
    <p:extLst>
      <p:ext uri="{BB962C8B-B14F-4D97-AF65-F5344CB8AC3E}">
        <p14:creationId xmlns:p14="http://schemas.microsoft.com/office/powerpoint/2010/main" val="227566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28600"/>
            <a:ext cx="8229600" cy="944563"/>
          </a:xfrm>
        </p:spPr>
        <p:txBody>
          <a:bodyPr/>
          <a:lstStyle/>
          <a:p>
            <a:pPr eaLnBrk="1" hangingPunct="1"/>
            <a:r>
              <a:rPr lang="en-US" sz="2800" b="1" dirty="0" smtClean="0">
                <a:solidFill>
                  <a:srgbClr val="FFC000"/>
                </a:solidFill>
              </a:rPr>
              <a:t>Challenges of Valuing Ecosystem Services</a:t>
            </a:r>
          </a:p>
        </p:txBody>
      </p:sp>
      <p:sp>
        <p:nvSpPr>
          <p:cNvPr id="17411" name="Rectangle 3"/>
          <p:cNvSpPr>
            <a:spLocks noGrp="1" noChangeArrowheads="1"/>
          </p:cNvSpPr>
          <p:nvPr>
            <p:ph type="body" idx="4294967295"/>
          </p:nvPr>
        </p:nvSpPr>
        <p:spPr>
          <a:xfrm>
            <a:off x="203200" y="1066800"/>
            <a:ext cx="8915400" cy="5638800"/>
          </a:xfrm>
        </p:spPr>
        <p:txBody>
          <a:bodyPr/>
          <a:lstStyle/>
          <a:p>
            <a:pPr eaLnBrk="1" hangingPunct="1"/>
            <a:r>
              <a:rPr lang="en-US" sz="2800" dirty="0" smtClean="0">
                <a:solidFill>
                  <a:srgbClr val="FFC000"/>
                </a:solidFill>
              </a:rPr>
              <a:t>Geographic and Time scales </a:t>
            </a:r>
          </a:p>
          <a:p>
            <a:pPr eaLnBrk="1" hangingPunct="1"/>
            <a:r>
              <a:rPr lang="en-US" sz="2800" dirty="0" smtClean="0">
                <a:solidFill>
                  <a:srgbClr val="FFC000"/>
                </a:solidFill>
              </a:rPr>
              <a:t>Lack of site specific primary and secondary studies (existence/habitat)</a:t>
            </a:r>
          </a:p>
          <a:p>
            <a:pPr eaLnBrk="1" hangingPunct="1"/>
            <a:r>
              <a:rPr lang="en-US" sz="2800" dirty="0" smtClean="0">
                <a:solidFill>
                  <a:srgbClr val="FFC000"/>
                </a:solidFill>
              </a:rPr>
              <a:t>Baseline water infrastructure cost to provide monetary impacts of reduced recharge/increase run-off</a:t>
            </a:r>
          </a:p>
          <a:p>
            <a:pPr eaLnBrk="1" hangingPunct="1"/>
            <a:r>
              <a:rPr lang="en-US" sz="2800" dirty="0" smtClean="0">
                <a:solidFill>
                  <a:srgbClr val="FFC000"/>
                </a:solidFill>
              </a:rPr>
              <a:t>Complete economic analysis will depend on water management strategies adopted (reservoir reoperation, water transfers, recharge protection, etc.)</a:t>
            </a:r>
          </a:p>
          <a:p>
            <a:pPr eaLnBrk="1" hangingPunct="1"/>
            <a:endParaRPr lang="en-US" sz="2800" dirty="0" smtClean="0">
              <a:solidFill>
                <a:srgbClr val="FFC000"/>
              </a:solidFill>
            </a:endParaRPr>
          </a:p>
          <a:p>
            <a:pPr eaLnBrk="1" hangingPunct="1">
              <a:buNone/>
            </a:pPr>
            <a:endParaRPr lang="en-US" sz="2800" dirty="0" smtClean="0">
              <a:solidFill>
                <a:srgbClr val="FFC000"/>
              </a:solidFill>
            </a:endParaRPr>
          </a:p>
          <a:p>
            <a:pPr marL="0" indent="0" eaLnBrk="1" hangingPunct="1">
              <a:buNone/>
            </a:pPr>
            <a:r>
              <a:rPr lang="en-US" sz="2800" dirty="0" smtClean="0">
                <a:solidFill>
                  <a:srgbClr val="FFC000"/>
                </a:solidFill>
              </a:rPr>
              <a:t>	</a:t>
            </a:r>
          </a:p>
          <a:p>
            <a:pPr eaLnBrk="1" hangingPunct="1">
              <a:buFontTx/>
              <a:buNone/>
            </a:pPr>
            <a:r>
              <a:rPr lang="en-US" sz="2800" dirty="0" smtClean="0">
                <a:solidFill>
                  <a:srgbClr val="FFC000"/>
                </a:solidFill>
              </a:rPr>
              <a:t> </a:t>
            </a: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endParaRPr lang="en-US" dirty="0" smtClean="0">
              <a:solidFill>
                <a:schemeClr val="bg1"/>
              </a:solidFill>
            </a:endParaRPr>
          </a:p>
        </p:txBody>
      </p:sp>
      <p:pic>
        <p:nvPicPr>
          <p:cNvPr id="4" name="Picture 5"/>
          <p:cNvPicPr>
            <a:picLocks noChangeAspect="1" noChangeArrowheads="1"/>
          </p:cNvPicPr>
          <p:nvPr/>
        </p:nvPicPr>
        <p:blipFill>
          <a:blip r:embed="rId3" cstate="print"/>
          <a:srcRect/>
          <a:stretch>
            <a:fillRect/>
          </a:stretch>
        </p:blipFill>
        <p:spPr bwMode="auto">
          <a:xfrm>
            <a:off x="3124200" y="5410200"/>
            <a:ext cx="5105400" cy="1447800"/>
          </a:xfrm>
          <a:prstGeom prst="rect">
            <a:avLst/>
          </a:prstGeom>
          <a:noFill/>
          <a:ln w="9525">
            <a:noFill/>
            <a:miter lim="800000"/>
            <a:headEnd/>
            <a:tailEnd/>
          </a:ln>
        </p:spPr>
      </p:pic>
    </p:spTree>
    <p:extLst>
      <p:ext uri="{BB962C8B-B14F-4D97-AF65-F5344CB8AC3E}">
        <p14:creationId xmlns:p14="http://schemas.microsoft.com/office/powerpoint/2010/main" val="309654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28600" y="381000"/>
            <a:ext cx="8915400" cy="6324600"/>
          </a:xfrm>
        </p:spPr>
        <p:txBody>
          <a:bodyPr/>
          <a:lstStyle/>
          <a:p>
            <a:pPr marL="609600" indent="-609600" algn="ctr" eaLnBrk="1" hangingPunct="1">
              <a:spcBef>
                <a:spcPct val="45000"/>
              </a:spcBef>
              <a:buFontTx/>
              <a:buNone/>
            </a:pPr>
            <a:r>
              <a:rPr lang="en-US" sz="3600" dirty="0" smtClean="0">
                <a:solidFill>
                  <a:srgbClr val="FFC000"/>
                </a:solidFill>
              </a:rPr>
              <a:t>Topics</a:t>
            </a:r>
          </a:p>
          <a:p>
            <a:pPr marL="609600" indent="-609600" eaLnBrk="1" hangingPunct="1">
              <a:spcBef>
                <a:spcPct val="45000"/>
              </a:spcBef>
              <a:buFont typeface="Arial" charset="0"/>
              <a:buChar char="–"/>
            </a:pPr>
            <a:r>
              <a:rPr lang="en-US" sz="2800" dirty="0" smtClean="0">
                <a:solidFill>
                  <a:srgbClr val="FFC000"/>
                </a:solidFill>
              </a:rPr>
              <a:t>Goals</a:t>
            </a:r>
          </a:p>
          <a:p>
            <a:pPr marL="609600" indent="-609600" eaLnBrk="1" hangingPunct="1">
              <a:spcBef>
                <a:spcPct val="45000"/>
              </a:spcBef>
              <a:buFont typeface="Arial" charset="0"/>
              <a:buChar char="–"/>
            </a:pPr>
            <a:r>
              <a:rPr lang="en-US" sz="2800" dirty="0" smtClean="0">
                <a:solidFill>
                  <a:srgbClr val="FFC000"/>
                </a:solidFill>
              </a:rPr>
              <a:t>Conceptual Framework and Approach</a:t>
            </a:r>
          </a:p>
          <a:p>
            <a:pPr marL="609600" indent="-609600" eaLnBrk="1" hangingPunct="1">
              <a:spcBef>
                <a:spcPct val="45000"/>
              </a:spcBef>
              <a:buFont typeface="Arial" charset="0"/>
              <a:buChar char="–"/>
            </a:pPr>
            <a:r>
              <a:rPr lang="en-US" sz="2800" dirty="0" smtClean="0">
                <a:solidFill>
                  <a:srgbClr val="FFC000"/>
                </a:solidFill>
              </a:rPr>
              <a:t>Ecosystem Services Impacted  </a:t>
            </a:r>
          </a:p>
          <a:p>
            <a:pPr marL="609600" indent="-609600" eaLnBrk="1" hangingPunct="1">
              <a:spcBef>
                <a:spcPct val="45000"/>
              </a:spcBef>
              <a:buFont typeface="Arial" charset="0"/>
              <a:buChar char="–"/>
            </a:pPr>
            <a:r>
              <a:rPr lang="en-US" sz="2800" dirty="0" smtClean="0">
                <a:solidFill>
                  <a:srgbClr val="FFC000"/>
                </a:solidFill>
              </a:rPr>
              <a:t>Directional Changes in Ecosystem Service Values </a:t>
            </a:r>
          </a:p>
          <a:p>
            <a:pPr marL="609600" indent="-609600" eaLnBrk="1" hangingPunct="1">
              <a:spcBef>
                <a:spcPct val="45000"/>
              </a:spcBef>
              <a:buFont typeface="Arial" charset="0"/>
              <a:buChar char="–"/>
            </a:pPr>
            <a:r>
              <a:rPr lang="en-US" sz="2800" dirty="0" smtClean="0">
                <a:solidFill>
                  <a:srgbClr val="FFC000"/>
                </a:solidFill>
              </a:rPr>
              <a:t>Economic Models</a:t>
            </a:r>
          </a:p>
          <a:p>
            <a:pPr marL="609600" indent="-609600" eaLnBrk="1" hangingPunct="1">
              <a:spcBef>
                <a:spcPct val="45000"/>
              </a:spcBef>
              <a:buFont typeface="Arial" charset="0"/>
              <a:buChar char="–"/>
            </a:pPr>
            <a:r>
              <a:rPr lang="en-US" sz="2800" dirty="0" smtClean="0">
                <a:solidFill>
                  <a:srgbClr val="FFC000"/>
                </a:solidFill>
              </a:rPr>
              <a:t>Challenges</a:t>
            </a:r>
          </a:p>
          <a:p>
            <a:pPr marL="609600" indent="-609600" eaLnBrk="1" hangingPunct="1">
              <a:spcBef>
                <a:spcPct val="45000"/>
              </a:spcBef>
              <a:buFont typeface="Arial" charset="0"/>
              <a:buChar char="–"/>
            </a:pPr>
            <a:r>
              <a:rPr lang="en-US" sz="2800" dirty="0" smtClean="0">
                <a:solidFill>
                  <a:srgbClr val="FFC000"/>
                </a:solidFill>
              </a:rPr>
              <a:t>Opportunities</a:t>
            </a:r>
          </a:p>
          <a:p>
            <a:pPr marL="609600" indent="-609600" eaLnBrk="1" hangingPunct="1">
              <a:spcBef>
                <a:spcPct val="45000"/>
              </a:spcBef>
              <a:buFont typeface="Arial" charset="0"/>
              <a:buChar char="–"/>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p:txBody>
      </p:sp>
      <p:pic>
        <p:nvPicPr>
          <p:cNvPr id="6147" name="Picture 5" descr="NRCSCA00012"/>
          <p:cNvPicPr>
            <a:picLocks noChangeAspect="1" noChangeArrowheads="1"/>
          </p:cNvPicPr>
          <p:nvPr/>
        </p:nvPicPr>
        <p:blipFill>
          <a:blip r:embed="rId3" cstate="print"/>
          <a:srcRect t="6000" r="1607"/>
          <a:stretch>
            <a:fillRect/>
          </a:stretch>
        </p:blipFill>
        <p:spPr bwMode="auto">
          <a:xfrm>
            <a:off x="3962400" y="3810000"/>
            <a:ext cx="5029200" cy="2895600"/>
          </a:xfrm>
          <a:prstGeom prst="rect">
            <a:avLst/>
          </a:prstGeom>
          <a:noFill/>
          <a:ln w="6350">
            <a:solidFill>
              <a:srgbClr val="000000"/>
            </a:solidFill>
            <a:miter lim="800000"/>
            <a:headEnd/>
            <a:tailEnd/>
          </a:ln>
        </p:spPr>
      </p:pic>
      <p:pic>
        <p:nvPicPr>
          <p:cNvPr id="6148" name="Picture 6" descr="c_USGSid2.wmf"/>
          <p:cNvPicPr>
            <a:picLocks noChangeAspect="1"/>
          </p:cNvPicPr>
          <p:nvPr/>
        </p:nvPicPr>
        <p:blipFill>
          <a:blip r:embed="rId4" cstate="print"/>
          <a:srcRect/>
          <a:stretch>
            <a:fillRect/>
          </a:stretch>
        </p:blipFill>
        <p:spPr bwMode="auto">
          <a:xfrm>
            <a:off x="304800" y="5867400"/>
            <a:ext cx="180975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04800" y="381000"/>
            <a:ext cx="8839200" cy="6248400"/>
          </a:xfrm>
        </p:spPr>
        <p:txBody>
          <a:bodyPr/>
          <a:lstStyle/>
          <a:p>
            <a:pPr marL="609600" indent="-609600" algn="ctr" eaLnBrk="1" hangingPunct="1">
              <a:spcBef>
                <a:spcPct val="45000"/>
              </a:spcBef>
              <a:buFontTx/>
              <a:buNone/>
            </a:pPr>
            <a:r>
              <a:rPr lang="en-US" dirty="0" smtClean="0">
                <a:solidFill>
                  <a:srgbClr val="FFC000"/>
                </a:solidFill>
              </a:rPr>
              <a:t>Challenges with Valuing Costs and Benefits </a:t>
            </a:r>
          </a:p>
          <a:p>
            <a:pPr marL="609600" indent="-609600" eaLnBrk="1" hangingPunct="1">
              <a:spcBef>
                <a:spcPct val="45000"/>
              </a:spcBef>
              <a:buNone/>
            </a:pPr>
            <a:r>
              <a:rPr lang="en-US" sz="2800" dirty="0" smtClean="0">
                <a:solidFill>
                  <a:srgbClr val="FFC000"/>
                </a:solidFill>
              </a:rPr>
              <a:t>	Lack of research on baselines and changes in rangeland ecosystem service values: </a:t>
            </a:r>
            <a:r>
              <a:rPr lang="en-US" sz="2800" dirty="0">
                <a:solidFill>
                  <a:srgbClr val="FFC000"/>
                </a:solidFill>
              </a:rPr>
              <a:t>s</a:t>
            </a:r>
            <a:r>
              <a:rPr lang="en-US" sz="2800" dirty="0" smtClean="0">
                <a:solidFill>
                  <a:srgbClr val="FFC000"/>
                </a:solidFill>
              </a:rPr>
              <a:t>oil retention, nutrient recycling, run-off control,  groundwater recharge and wildlife species, water quality improvement, compromised view sheds, pollination capacity</a:t>
            </a:r>
          </a:p>
          <a:p>
            <a:pPr marL="609600" indent="-609600" eaLnBrk="1" hangingPunct="1">
              <a:spcBef>
                <a:spcPct val="45000"/>
              </a:spcBef>
              <a:buNone/>
            </a:pPr>
            <a:r>
              <a:rPr lang="en-US" sz="2800" dirty="0" smtClean="0">
                <a:solidFill>
                  <a:srgbClr val="FFC000"/>
                </a:solidFill>
              </a:rPr>
              <a:t>	Remember: valuing marginal changes</a:t>
            </a:r>
            <a:endParaRPr lang="en-US" sz="2800" dirty="0">
              <a:solidFill>
                <a:srgbClr val="FFC000"/>
              </a:solidFill>
            </a:endParaRPr>
          </a:p>
          <a:p>
            <a:pPr marL="609600" indent="-609600" eaLnBrk="1" hangingPunct="1">
              <a:spcBef>
                <a:spcPct val="45000"/>
              </a:spcBef>
              <a:buNone/>
            </a:pPr>
            <a:r>
              <a:rPr lang="en-US" sz="2800" dirty="0" smtClean="0">
                <a:solidFill>
                  <a:srgbClr val="FFC000"/>
                </a:solidFill>
              </a:rPr>
              <a:t>	</a:t>
            </a:r>
          </a:p>
          <a:p>
            <a:pPr marL="609600" indent="-609600" eaLnBrk="1" hangingPunct="1">
              <a:spcBef>
                <a:spcPct val="45000"/>
              </a:spcBef>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p:txBody>
      </p:sp>
      <p:pic>
        <p:nvPicPr>
          <p:cNvPr id="12291" name="Picture 6" descr="c_USGSid2.wmf"/>
          <p:cNvPicPr>
            <a:picLocks noChangeAspect="1"/>
          </p:cNvPicPr>
          <p:nvPr/>
        </p:nvPicPr>
        <p:blipFill>
          <a:blip r:embed="rId3" cstate="print"/>
          <a:srcRect/>
          <a:stretch>
            <a:fillRect/>
          </a:stretch>
        </p:blipFill>
        <p:spPr bwMode="auto">
          <a:xfrm>
            <a:off x="304800" y="5867400"/>
            <a:ext cx="1809750" cy="762000"/>
          </a:xfrm>
          <a:prstGeom prst="rect">
            <a:avLst/>
          </a:prstGeom>
          <a:noFill/>
          <a:ln w="9525">
            <a:noFill/>
            <a:miter lim="800000"/>
            <a:headEnd/>
            <a:tailEnd/>
          </a:ln>
        </p:spPr>
      </p:pic>
      <p:pic>
        <p:nvPicPr>
          <p:cNvPr id="4" name="Picture 10" descr="09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724400"/>
            <a:ext cx="37338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45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28600"/>
            <a:ext cx="8229600" cy="944563"/>
          </a:xfrm>
        </p:spPr>
        <p:txBody>
          <a:bodyPr/>
          <a:lstStyle/>
          <a:p>
            <a:pPr eaLnBrk="1" hangingPunct="1"/>
            <a:r>
              <a:rPr lang="en-US" sz="2800" b="1" dirty="0" smtClean="0">
                <a:solidFill>
                  <a:srgbClr val="FFC000"/>
                </a:solidFill>
              </a:rPr>
              <a:t>Opportunities and Recommendations</a:t>
            </a:r>
          </a:p>
        </p:txBody>
      </p:sp>
      <p:sp>
        <p:nvSpPr>
          <p:cNvPr id="17411" name="Rectangle 3"/>
          <p:cNvSpPr>
            <a:spLocks noGrp="1" noChangeArrowheads="1"/>
          </p:cNvSpPr>
          <p:nvPr>
            <p:ph type="body" idx="4294967295"/>
          </p:nvPr>
        </p:nvSpPr>
        <p:spPr>
          <a:xfrm>
            <a:off x="228600" y="990600"/>
            <a:ext cx="8915400" cy="5867400"/>
          </a:xfrm>
        </p:spPr>
        <p:txBody>
          <a:bodyPr/>
          <a:lstStyle/>
          <a:p>
            <a:pPr eaLnBrk="1" hangingPunct="1">
              <a:buFontTx/>
              <a:buNone/>
            </a:pPr>
            <a:endParaRPr lang="en-US" sz="2800" dirty="0">
              <a:solidFill>
                <a:srgbClr val="FFC000"/>
              </a:solidFill>
            </a:endParaRPr>
          </a:p>
          <a:p>
            <a:pPr eaLnBrk="1" hangingPunct="1">
              <a:buFontTx/>
              <a:buNone/>
            </a:pPr>
            <a:r>
              <a:rPr lang="en-US" sz="2800" dirty="0" smtClean="0">
                <a:solidFill>
                  <a:srgbClr val="FFC000"/>
                </a:solidFill>
              </a:rPr>
              <a:t>Wildlife and Habitat: Apply the Habitat Benefits Tool Box or other Socio-Economic model</a:t>
            </a:r>
          </a:p>
          <a:p>
            <a:pPr eaLnBrk="1" hangingPunct="1">
              <a:buFontTx/>
              <a:buNone/>
            </a:pPr>
            <a:endParaRPr lang="en-US" sz="2800" dirty="0">
              <a:solidFill>
                <a:srgbClr val="FFC000"/>
              </a:solidFill>
            </a:endParaRPr>
          </a:p>
          <a:p>
            <a:pPr eaLnBrk="1" hangingPunct="1">
              <a:buFontTx/>
              <a:buNone/>
            </a:pPr>
            <a:r>
              <a:rPr lang="en-US" sz="2800" dirty="0" smtClean="0">
                <a:solidFill>
                  <a:srgbClr val="FFC000"/>
                </a:solidFill>
              </a:rPr>
              <a:t>Basic ecological and economic research on rangeland ecosystem services impacted by changes in run-off and recharge</a:t>
            </a:r>
          </a:p>
          <a:p>
            <a:pPr eaLnBrk="1" hangingPunct="1">
              <a:buFontTx/>
              <a:buNone/>
            </a:pPr>
            <a:endParaRPr lang="en-US" sz="2800" dirty="0">
              <a:solidFill>
                <a:srgbClr val="FFC000"/>
              </a:solidFill>
            </a:endParaRPr>
          </a:p>
          <a:p>
            <a:pPr eaLnBrk="1" hangingPunct="1">
              <a:buFontTx/>
              <a:buNone/>
            </a:pPr>
            <a:r>
              <a:rPr lang="en-US" sz="2800" dirty="0" smtClean="0">
                <a:solidFill>
                  <a:srgbClr val="FFC000"/>
                </a:solidFill>
              </a:rPr>
              <a:t>Basic research on climate change </a:t>
            </a:r>
            <a:endParaRPr lang="en-US" sz="2800" dirty="0">
              <a:solidFill>
                <a:srgbClr val="FFC000"/>
              </a:solidFill>
            </a:endParaRPr>
          </a:p>
          <a:p>
            <a:pPr eaLnBrk="1" hangingPunct="1">
              <a:buFontTx/>
              <a:buNone/>
            </a:pPr>
            <a:r>
              <a:rPr lang="en-US" sz="2800" dirty="0">
                <a:solidFill>
                  <a:srgbClr val="FFC000"/>
                </a:solidFill>
              </a:rPr>
              <a:t>i</a:t>
            </a:r>
            <a:r>
              <a:rPr lang="en-US" sz="2800" dirty="0" smtClean="0">
                <a:solidFill>
                  <a:srgbClr val="FFC000"/>
                </a:solidFill>
              </a:rPr>
              <a:t>mpacts on rangeland functions and</a:t>
            </a:r>
          </a:p>
          <a:p>
            <a:pPr eaLnBrk="1" hangingPunct="1">
              <a:buFontTx/>
              <a:buNone/>
            </a:pPr>
            <a:r>
              <a:rPr lang="en-US" sz="2800" dirty="0" smtClean="0">
                <a:solidFill>
                  <a:srgbClr val="FFC000"/>
                </a:solidFill>
              </a:rPr>
              <a:t>productivity (done for crop agriculture,</a:t>
            </a:r>
          </a:p>
          <a:p>
            <a:pPr eaLnBrk="1" hangingPunct="1">
              <a:buFontTx/>
              <a:buNone/>
            </a:pPr>
            <a:r>
              <a:rPr lang="en-US" sz="2800" dirty="0" smtClean="0">
                <a:solidFill>
                  <a:srgbClr val="FFC000"/>
                </a:solidFill>
              </a:rPr>
              <a:t>but not rangelands).</a:t>
            </a: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r>
              <a:rPr lang="en-US" dirty="0" smtClean="0">
                <a:solidFill>
                  <a:schemeClr val="bg1"/>
                </a:solidFill>
              </a:rPr>
              <a:t>                     </a:t>
            </a:r>
          </a:p>
        </p:txBody>
      </p:sp>
      <p:pic>
        <p:nvPicPr>
          <p:cNvPr id="5" name="Picture 4"/>
          <p:cNvPicPr>
            <a:picLocks noChangeAspect="1" noChangeArrowheads="1"/>
          </p:cNvPicPr>
          <p:nvPr/>
        </p:nvPicPr>
        <p:blipFill>
          <a:blip r:embed="rId3" cstate="print"/>
          <a:srcRect/>
          <a:stretch>
            <a:fillRect/>
          </a:stretch>
        </p:blipFill>
        <p:spPr bwMode="auto">
          <a:xfrm>
            <a:off x="6386146" y="5181600"/>
            <a:ext cx="2605454" cy="1676400"/>
          </a:xfrm>
          <a:prstGeom prst="rect">
            <a:avLst/>
          </a:prstGeom>
          <a:noFill/>
          <a:ln w="9525">
            <a:noFill/>
            <a:miter lim="800000"/>
            <a:headEnd/>
            <a:tailEnd/>
          </a:ln>
          <a:effectLst/>
        </p:spPr>
      </p:pic>
    </p:spTree>
    <p:extLst>
      <p:ext uri="{BB962C8B-B14F-4D97-AF65-F5344CB8AC3E}">
        <p14:creationId xmlns:p14="http://schemas.microsoft.com/office/powerpoint/2010/main" val="227566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28600"/>
            <a:ext cx="8229600" cy="944563"/>
          </a:xfrm>
        </p:spPr>
        <p:txBody>
          <a:bodyPr/>
          <a:lstStyle/>
          <a:p>
            <a:pPr eaLnBrk="1" hangingPunct="1"/>
            <a:r>
              <a:rPr lang="en-US" sz="2800" b="1" dirty="0" smtClean="0">
                <a:solidFill>
                  <a:srgbClr val="FFC000"/>
                </a:solidFill>
              </a:rPr>
              <a:t>Opportunities and Recommendations</a:t>
            </a:r>
          </a:p>
        </p:txBody>
      </p:sp>
      <p:sp>
        <p:nvSpPr>
          <p:cNvPr id="17411" name="Rectangle 3"/>
          <p:cNvSpPr>
            <a:spLocks noGrp="1" noChangeArrowheads="1"/>
          </p:cNvSpPr>
          <p:nvPr>
            <p:ph type="body" idx="4294967295"/>
          </p:nvPr>
        </p:nvSpPr>
        <p:spPr>
          <a:xfrm>
            <a:off x="228600" y="990600"/>
            <a:ext cx="8915400" cy="5867400"/>
          </a:xfrm>
        </p:spPr>
        <p:txBody>
          <a:bodyPr/>
          <a:lstStyle/>
          <a:p>
            <a:pPr eaLnBrk="1" hangingPunct="1">
              <a:buFontTx/>
              <a:buNone/>
            </a:pPr>
            <a:endParaRPr lang="en-US" sz="2800" dirty="0">
              <a:solidFill>
                <a:srgbClr val="FFC000"/>
              </a:solidFill>
            </a:endParaRPr>
          </a:p>
          <a:p>
            <a:pPr eaLnBrk="1" hangingPunct="1">
              <a:buFontTx/>
              <a:buNone/>
            </a:pPr>
            <a:r>
              <a:rPr lang="en-US" sz="2800" dirty="0" smtClean="0">
                <a:solidFill>
                  <a:srgbClr val="FFC000"/>
                </a:solidFill>
              </a:rPr>
              <a:t>Commission studies to understand the implications of climate change for flood, aquifer storage and water quality management on rangelands</a:t>
            </a:r>
          </a:p>
          <a:p>
            <a:pPr eaLnBrk="1" hangingPunct="1">
              <a:buFontTx/>
              <a:buNone/>
            </a:pPr>
            <a:endParaRPr lang="en-US" sz="2800" dirty="0">
              <a:solidFill>
                <a:srgbClr val="FFC000"/>
              </a:solidFill>
            </a:endParaRPr>
          </a:p>
          <a:p>
            <a:pPr eaLnBrk="1" hangingPunct="1">
              <a:buFontTx/>
              <a:buNone/>
            </a:pPr>
            <a:r>
              <a:rPr lang="en-US" sz="2800" dirty="0" smtClean="0">
                <a:solidFill>
                  <a:srgbClr val="FFC000"/>
                </a:solidFill>
              </a:rPr>
              <a:t>Develop a case study to compare the ecosystem service and economic impacts of climate change under different water management strategies: reservoir reoperation, water transfers, etc.</a:t>
            </a:r>
          </a:p>
          <a:p>
            <a:pPr eaLnBrk="1" hangingPunct="1">
              <a:buFontTx/>
              <a:buNone/>
            </a:pPr>
            <a:endParaRPr lang="en-US" sz="2800" dirty="0" smtClean="0">
              <a:solidFill>
                <a:srgbClr val="FFC000"/>
              </a:solidFill>
            </a:endParaRPr>
          </a:p>
          <a:p>
            <a:pPr eaLnBrk="1" hangingPunct="1">
              <a:buFontTx/>
              <a:buNone/>
            </a:pPr>
            <a:r>
              <a:rPr lang="en-US" sz="2800" dirty="0" smtClean="0">
                <a:solidFill>
                  <a:srgbClr val="FFC000"/>
                </a:solidFill>
              </a:rPr>
              <a:t>Additional research on rangeland amenity values (oak woodlands, &gt;$2,000/acre (Oviedo, et al 2012).</a:t>
            </a: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r>
              <a:rPr lang="en-US" dirty="0" smtClean="0">
                <a:solidFill>
                  <a:schemeClr val="bg1"/>
                </a:solidFill>
              </a:rPr>
              <a:t>                     </a:t>
            </a:r>
          </a:p>
        </p:txBody>
      </p:sp>
    </p:spTree>
    <p:extLst>
      <p:ext uri="{BB962C8B-B14F-4D97-AF65-F5344CB8AC3E}">
        <p14:creationId xmlns:p14="http://schemas.microsoft.com/office/powerpoint/2010/main" val="1429131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28600"/>
            <a:ext cx="8229600" cy="944563"/>
          </a:xfrm>
        </p:spPr>
        <p:txBody>
          <a:bodyPr/>
          <a:lstStyle/>
          <a:p>
            <a:pPr eaLnBrk="1" hangingPunct="1"/>
            <a:r>
              <a:rPr lang="en-US" sz="2800" b="1" dirty="0" smtClean="0">
                <a:solidFill>
                  <a:srgbClr val="FFC000"/>
                </a:solidFill>
              </a:rPr>
              <a:t>Opportunities and Recommendations</a:t>
            </a:r>
          </a:p>
        </p:txBody>
      </p:sp>
      <p:sp>
        <p:nvSpPr>
          <p:cNvPr id="17411" name="Rectangle 3"/>
          <p:cNvSpPr>
            <a:spLocks noGrp="1" noChangeArrowheads="1"/>
          </p:cNvSpPr>
          <p:nvPr>
            <p:ph type="body" idx="4294967295"/>
          </p:nvPr>
        </p:nvSpPr>
        <p:spPr>
          <a:xfrm>
            <a:off x="228600" y="990600"/>
            <a:ext cx="8915400" cy="5867400"/>
          </a:xfrm>
        </p:spPr>
        <p:txBody>
          <a:bodyPr/>
          <a:lstStyle/>
          <a:p>
            <a:pPr eaLnBrk="1" hangingPunct="1">
              <a:buFontTx/>
              <a:buNone/>
            </a:pPr>
            <a:r>
              <a:rPr lang="en-US" sz="2800" dirty="0" smtClean="0">
                <a:solidFill>
                  <a:srgbClr val="FFC000"/>
                </a:solidFill>
              </a:rPr>
              <a:t>Increase research and information related to the diversity, abundance, and location of ground-water dependent ecosystems (Howard and Merrifield, 2010). </a:t>
            </a:r>
          </a:p>
          <a:p>
            <a:pPr eaLnBrk="1" hangingPunct="1">
              <a:buFontTx/>
              <a:buNone/>
            </a:pPr>
            <a:endParaRPr lang="en-US" sz="2800" dirty="0">
              <a:solidFill>
                <a:srgbClr val="FFC000"/>
              </a:solidFill>
            </a:endParaRPr>
          </a:p>
          <a:p>
            <a:pPr eaLnBrk="1" hangingPunct="1">
              <a:buFontTx/>
              <a:buNone/>
            </a:pPr>
            <a:r>
              <a:rPr lang="en-US" sz="2800" dirty="0" smtClean="0">
                <a:solidFill>
                  <a:srgbClr val="FFC000"/>
                </a:solidFill>
              </a:rPr>
              <a:t>Up-date and conduct surveys to value both use and non-use values of wildlife habitat, species, and other ecosystem services (Willingness to Pay; Contingent Valuation, Public Participation).</a:t>
            </a:r>
          </a:p>
          <a:p>
            <a:pPr eaLnBrk="1" hangingPunct="1">
              <a:buFontTx/>
              <a:buNone/>
            </a:pPr>
            <a:endParaRPr lang="en-US" sz="2800" dirty="0" smtClean="0">
              <a:solidFill>
                <a:srgbClr val="FFC000"/>
              </a:solidFill>
            </a:endParaRPr>
          </a:p>
          <a:p>
            <a:pPr eaLnBrk="1" hangingPunct="1">
              <a:buFontTx/>
              <a:buNone/>
            </a:pPr>
            <a:r>
              <a:rPr lang="en-US" sz="2800" dirty="0" smtClean="0">
                <a:solidFill>
                  <a:srgbClr val="FFC000"/>
                </a:solidFill>
              </a:rPr>
              <a:t>Determine impacts of climate change on water delivery system management costs and consumer prices</a:t>
            </a: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buFontTx/>
              <a:buNone/>
            </a:pPr>
            <a:endParaRPr lang="en-US" sz="2800" dirty="0" smtClean="0">
              <a:solidFill>
                <a:srgbClr val="FFC000"/>
              </a:solidFill>
            </a:endParaRPr>
          </a:p>
          <a:p>
            <a:pPr eaLnBrk="1" hangingPunct="1"/>
            <a:r>
              <a:rPr lang="en-US" dirty="0" smtClean="0">
                <a:solidFill>
                  <a:schemeClr val="bg1"/>
                </a:solidFill>
              </a:rPr>
              <a:t>                     </a:t>
            </a:r>
          </a:p>
        </p:txBody>
      </p:sp>
    </p:spTree>
    <p:extLst>
      <p:ext uri="{BB962C8B-B14F-4D97-AF65-F5344CB8AC3E}">
        <p14:creationId xmlns:p14="http://schemas.microsoft.com/office/powerpoint/2010/main" val="1159417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04800"/>
            <a:ext cx="7772400" cy="762000"/>
          </a:xfrm>
        </p:spPr>
        <p:txBody>
          <a:bodyPr/>
          <a:lstStyle/>
          <a:p>
            <a:r>
              <a:rPr lang="en-US" sz="4000" dirty="0" smtClean="0">
                <a:solidFill>
                  <a:srgbClr val="FFC000"/>
                </a:solidFill>
              </a:rPr>
              <a:t>Socio-Economic Valuation Tools</a:t>
            </a:r>
          </a:p>
        </p:txBody>
      </p:sp>
      <p:sp>
        <p:nvSpPr>
          <p:cNvPr id="13315" name="Rectangle 3"/>
          <p:cNvSpPr>
            <a:spLocks noGrp="1" noChangeArrowheads="1"/>
          </p:cNvSpPr>
          <p:nvPr>
            <p:ph type="subTitle" idx="1"/>
          </p:nvPr>
        </p:nvSpPr>
        <p:spPr>
          <a:xfrm>
            <a:off x="685800" y="1066800"/>
            <a:ext cx="8077200" cy="5638800"/>
          </a:xfrm>
        </p:spPr>
        <p:txBody>
          <a:bodyPr/>
          <a:lstStyle/>
          <a:p>
            <a:pPr algn="l"/>
            <a:r>
              <a:rPr lang="en-US" sz="2400" dirty="0" smtClean="0">
                <a:solidFill>
                  <a:srgbClr val="FFC000"/>
                </a:solidFill>
              </a:rPr>
              <a:t>Ecosystem Service Markets: Negotiations between buyers and sellers-water quality, CAR, habitat banking</a:t>
            </a:r>
          </a:p>
          <a:p>
            <a:pPr algn="l"/>
            <a:endParaRPr lang="en-US" sz="2400" dirty="0" smtClean="0">
              <a:solidFill>
                <a:srgbClr val="FFC000"/>
              </a:solidFill>
            </a:endParaRPr>
          </a:p>
          <a:p>
            <a:pPr algn="l"/>
            <a:r>
              <a:rPr lang="en-US" sz="2400" dirty="0" smtClean="0">
                <a:solidFill>
                  <a:srgbClr val="FFC000"/>
                </a:solidFill>
              </a:rPr>
              <a:t>Artificial Intelligence for Ecosystem Services (ARIES)</a:t>
            </a:r>
          </a:p>
          <a:p>
            <a:pPr algn="l"/>
            <a:endParaRPr lang="en-US" sz="2400" dirty="0" smtClean="0">
              <a:solidFill>
                <a:srgbClr val="FFC000"/>
              </a:solidFill>
            </a:endParaRPr>
          </a:p>
          <a:p>
            <a:pPr algn="l"/>
            <a:r>
              <a:rPr lang="en-US" sz="2400" dirty="0" smtClean="0">
                <a:solidFill>
                  <a:srgbClr val="FFC000"/>
                </a:solidFill>
              </a:rPr>
              <a:t>Integrated Valuation of Ecosystem Services and 	Trade-offs (InVest)</a:t>
            </a:r>
          </a:p>
          <a:p>
            <a:pPr algn="l"/>
            <a:endParaRPr lang="en-US" sz="2400" dirty="0" smtClean="0">
              <a:solidFill>
                <a:srgbClr val="FFC000"/>
              </a:solidFill>
            </a:endParaRPr>
          </a:p>
          <a:p>
            <a:pPr algn="l"/>
            <a:r>
              <a:rPr lang="en-US" sz="2400" dirty="0" smtClean="0">
                <a:solidFill>
                  <a:srgbClr val="FFC000"/>
                </a:solidFill>
              </a:rPr>
              <a:t>Habitat Benefits Toolbox: Habitats, Water, Open Space (Benefit Transfer).</a:t>
            </a:r>
          </a:p>
          <a:p>
            <a:pPr algn="l"/>
            <a:endParaRPr lang="en-US" sz="2400" dirty="0" smtClean="0">
              <a:solidFill>
                <a:srgbClr val="FFC000"/>
              </a:solidFill>
            </a:endParaRPr>
          </a:p>
          <a:p>
            <a:pPr algn="l"/>
            <a:r>
              <a:rPr lang="en-US" sz="2400" dirty="0" smtClean="0">
                <a:solidFill>
                  <a:srgbClr val="FFC000"/>
                </a:solidFill>
              </a:rPr>
              <a:t>Social Values for Ecosystem Services (SolVES)</a:t>
            </a:r>
          </a:p>
          <a:p>
            <a:pPr algn="l"/>
            <a:endParaRPr lang="en-US" sz="2400" dirty="0" smtClean="0">
              <a:solidFill>
                <a:srgbClr val="FFC000"/>
              </a:solidFill>
            </a:endParaRPr>
          </a:p>
          <a:p>
            <a:pPr algn="l"/>
            <a:endParaRPr lang="en-US" sz="2400" dirty="0" smtClean="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600" dirty="0" smtClean="0">
                <a:solidFill>
                  <a:srgbClr val="FFC000"/>
                </a:solidFill>
                <a:latin typeface="Garamond" pitchFamily="18" charset="0"/>
              </a:rPr>
              <a:t>Uses of the Benefits Toolbox</a:t>
            </a:r>
          </a:p>
        </p:txBody>
      </p:sp>
      <p:sp>
        <p:nvSpPr>
          <p:cNvPr id="133123" name="Rectangle 3"/>
          <p:cNvSpPr>
            <a:spLocks noGrp="1" noChangeArrowheads="1"/>
          </p:cNvSpPr>
          <p:nvPr>
            <p:ph type="body" sz="half" idx="1"/>
          </p:nvPr>
        </p:nvSpPr>
        <p:spPr/>
        <p:txBody>
          <a:bodyPr/>
          <a:lstStyle/>
          <a:p>
            <a:pPr>
              <a:spcBef>
                <a:spcPct val="35000"/>
              </a:spcBef>
              <a:buFontTx/>
              <a:buNone/>
            </a:pPr>
            <a:r>
              <a:rPr lang="en-US" sz="2600" b="1" dirty="0" smtClean="0">
                <a:solidFill>
                  <a:schemeClr val="bg1"/>
                </a:solidFill>
              </a:rPr>
              <a:t>	</a:t>
            </a:r>
            <a:r>
              <a:rPr lang="en-US" sz="2600" b="1" dirty="0" smtClean="0">
                <a:solidFill>
                  <a:srgbClr val="FFC000"/>
                </a:solidFill>
              </a:rPr>
              <a:t>Quantify</a:t>
            </a:r>
            <a:r>
              <a:rPr lang="en-US" sz="2600" dirty="0" smtClean="0">
                <a:solidFill>
                  <a:srgbClr val="FFC000"/>
                </a:solidFill>
              </a:rPr>
              <a:t> the potential gains/losses from land conversion</a:t>
            </a:r>
          </a:p>
          <a:p>
            <a:pPr>
              <a:spcBef>
                <a:spcPct val="35000"/>
              </a:spcBef>
              <a:buFontTx/>
              <a:buNone/>
            </a:pPr>
            <a:r>
              <a:rPr lang="en-US" sz="2600" b="1" dirty="0" smtClean="0">
                <a:solidFill>
                  <a:srgbClr val="FFC000"/>
                </a:solidFill>
              </a:rPr>
              <a:t>	Compare</a:t>
            </a:r>
            <a:r>
              <a:rPr lang="en-US" sz="2600" dirty="0" smtClean="0">
                <a:solidFill>
                  <a:srgbClr val="FFC000"/>
                </a:solidFill>
              </a:rPr>
              <a:t> value of alternative restoration and management practices </a:t>
            </a:r>
          </a:p>
          <a:p>
            <a:pPr>
              <a:spcBef>
                <a:spcPct val="35000"/>
              </a:spcBef>
              <a:buFontTx/>
              <a:buNone/>
            </a:pPr>
            <a:r>
              <a:rPr lang="en-US" sz="2600" dirty="0" smtClean="0">
                <a:solidFill>
                  <a:srgbClr val="FFC000"/>
                </a:solidFill>
              </a:rPr>
              <a:t>	</a:t>
            </a:r>
            <a:r>
              <a:rPr lang="en-US" sz="2600" b="1" dirty="0" smtClean="0">
                <a:solidFill>
                  <a:srgbClr val="FFC000"/>
                </a:solidFill>
              </a:rPr>
              <a:t>Identify</a:t>
            </a:r>
            <a:r>
              <a:rPr lang="en-US" sz="2600" dirty="0" smtClean="0">
                <a:solidFill>
                  <a:srgbClr val="FFC000"/>
                </a:solidFill>
              </a:rPr>
              <a:t> conservation sites that generate the highest value per $</a:t>
            </a:r>
          </a:p>
          <a:p>
            <a:pPr>
              <a:spcBef>
                <a:spcPct val="35000"/>
              </a:spcBef>
              <a:buFontTx/>
              <a:buNone/>
            </a:pPr>
            <a:endParaRPr lang="en-US" sz="2600" dirty="0" smtClean="0">
              <a:solidFill>
                <a:schemeClr val="bg1"/>
              </a:solidFill>
            </a:endParaRPr>
          </a:p>
          <a:p>
            <a:endParaRPr lang="en-US" sz="2600" dirty="0" smtClean="0"/>
          </a:p>
        </p:txBody>
      </p:sp>
      <p:pic>
        <p:nvPicPr>
          <p:cNvPr id="20484" name="Picture 4" descr="tates hell-33"/>
          <p:cNvPicPr>
            <a:picLocks noGrp="1" noChangeAspect="1" noChangeArrowheads="1"/>
          </p:cNvPicPr>
          <p:nvPr>
            <p:ph sz="half" idx="2"/>
          </p:nvPr>
        </p:nvPicPr>
        <p:blipFill>
          <a:blip r:embed="rId3" cstate="print"/>
          <a:srcRect/>
          <a:stretch>
            <a:fillRect/>
          </a:stretch>
        </p:blipFill>
        <p:spPr>
          <a:xfrm>
            <a:off x="5157788" y="1600200"/>
            <a:ext cx="3017837" cy="4525963"/>
          </a:xfrm>
          <a:noFill/>
        </p:spPr>
      </p:pic>
      <p:pic>
        <p:nvPicPr>
          <p:cNvPr id="20485" name="Picture 2"/>
          <p:cNvPicPr>
            <a:picLocks noChangeAspect="1" noChangeArrowheads="1"/>
          </p:cNvPicPr>
          <p:nvPr/>
        </p:nvPicPr>
        <p:blipFill>
          <a:blip r:embed="rId4" cstate="print"/>
          <a:srcRect/>
          <a:stretch>
            <a:fillRect/>
          </a:stretch>
        </p:blipFill>
        <p:spPr bwMode="auto">
          <a:xfrm>
            <a:off x="0" y="0"/>
            <a:ext cx="9167813" cy="6858000"/>
          </a:xfrm>
          <a:prstGeom prst="rect">
            <a:avLst/>
          </a:prstGeom>
          <a:noFill/>
          <a:ln w="9525">
            <a:noFill/>
            <a:miter lim="800000"/>
            <a:headEnd/>
            <a:tailEnd/>
          </a:ln>
        </p:spPr>
      </p:pic>
    </p:spTree>
    <p:extLst>
      <p:ext uri="{BB962C8B-B14F-4D97-AF65-F5344CB8AC3E}">
        <p14:creationId xmlns:p14="http://schemas.microsoft.com/office/powerpoint/2010/main" val="5134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dirty="0" smtClean="0">
                <a:solidFill>
                  <a:srgbClr val="FFC000"/>
                </a:solidFill>
                <a:latin typeface="Garamond" pitchFamily="18" charset="0"/>
              </a:rPr>
              <a:t>Uses of the Habitat Benefits Toolbox</a:t>
            </a:r>
          </a:p>
        </p:txBody>
      </p:sp>
      <p:sp>
        <p:nvSpPr>
          <p:cNvPr id="131075" name="Rectangle 3"/>
          <p:cNvSpPr>
            <a:spLocks noGrp="1" noChangeArrowheads="1"/>
          </p:cNvSpPr>
          <p:nvPr>
            <p:ph type="body" sz="half" idx="1"/>
          </p:nvPr>
        </p:nvSpPr>
        <p:spPr>
          <a:xfrm>
            <a:off x="457200" y="1600200"/>
            <a:ext cx="4038600" cy="4953000"/>
          </a:xfrm>
        </p:spPr>
        <p:txBody>
          <a:bodyPr/>
          <a:lstStyle/>
          <a:p>
            <a:pPr>
              <a:spcBef>
                <a:spcPct val="35000"/>
              </a:spcBef>
            </a:pPr>
            <a:r>
              <a:rPr lang="en-US" sz="2600" b="1" dirty="0" smtClean="0">
                <a:solidFill>
                  <a:srgbClr val="FFC000"/>
                </a:solidFill>
              </a:rPr>
              <a:t>Quantify</a:t>
            </a:r>
            <a:r>
              <a:rPr lang="en-US" sz="2600" dirty="0" smtClean="0">
                <a:solidFill>
                  <a:srgbClr val="FFC000"/>
                </a:solidFill>
              </a:rPr>
              <a:t> the </a:t>
            </a:r>
            <a:r>
              <a:rPr lang="en-US" sz="2600" u="sng" dirty="0" smtClean="0">
                <a:solidFill>
                  <a:srgbClr val="FFC000"/>
                </a:solidFill>
              </a:rPr>
              <a:t>public</a:t>
            </a:r>
            <a:r>
              <a:rPr lang="en-US" sz="2600" dirty="0" smtClean="0">
                <a:solidFill>
                  <a:srgbClr val="FFC000"/>
                </a:solidFill>
              </a:rPr>
              <a:t> value of a conservation area (recreation; ecosystem service values; property value premiums) to:</a:t>
            </a:r>
          </a:p>
          <a:p>
            <a:pPr>
              <a:spcBef>
                <a:spcPct val="35000"/>
              </a:spcBef>
              <a:buFontTx/>
              <a:buNone/>
            </a:pPr>
            <a:r>
              <a:rPr lang="en-US" sz="2600" dirty="0" smtClean="0">
                <a:solidFill>
                  <a:srgbClr val="FFC000"/>
                </a:solidFill>
              </a:rPr>
              <a:t>-Strengthen the case for public cost-share </a:t>
            </a:r>
          </a:p>
          <a:p>
            <a:pPr>
              <a:spcBef>
                <a:spcPct val="35000"/>
              </a:spcBef>
              <a:buFontTx/>
              <a:buNone/>
            </a:pPr>
            <a:r>
              <a:rPr lang="en-US" sz="2600" dirty="0" smtClean="0">
                <a:solidFill>
                  <a:srgbClr val="FFC000"/>
                </a:solidFill>
              </a:rPr>
              <a:t>-Request increased public funds for research and conservation</a:t>
            </a:r>
          </a:p>
          <a:p>
            <a:pPr>
              <a:spcBef>
                <a:spcPct val="35000"/>
              </a:spcBef>
            </a:pPr>
            <a:endParaRPr lang="en-US" sz="2600" dirty="0" smtClean="0">
              <a:solidFill>
                <a:schemeClr val="bg1"/>
              </a:solidFill>
            </a:endParaRPr>
          </a:p>
          <a:p>
            <a:pPr>
              <a:spcBef>
                <a:spcPct val="35000"/>
              </a:spcBef>
              <a:buFontTx/>
              <a:buNone/>
            </a:pPr>
            <a:endParaRPr lang="en-US" sz="2600" dirty="0" smtClean="0">
              <a:solidFill>
                <a:schemeClr val="bg1"/>
              </a:solidFill>
            </a:endParaRPr>
          </a:p>
          <a:p>
            <a:endParaRPr lang="en-US" sz="2600" dirty="0" smtClean="0"/>
          </a:p>
        </p:txBody>
      </p:sp>
      <p:pic>
        <p:nvPicPr>
          <p:cNvPr id="19460" name="Picture 4" descr="babcock ranch-28"/>
          <p:cNvPicPr>
            <a:picLocks noGrp="1" noChangeAspect="1" noChangeArrowheads="1"/>
          </p:cNvPicPr>
          <p:nvPr>
            <p:ph sz="half" idx="2"/>
          </p:nvPr>
        </p:nvPicPr>
        <p:blipFill>
          <a:blip r:embed="rId3" cstate="print"/>
          <a:srcRect/>
          <a:stretch>
            <a:fillRect/>
          </a:stretch>
        </p:blipFill>
        <p:spPr>
          <a:xfrm>
            <a:off x="4648200" y="2209800"/>
            <a:ext cx="4038600" cy="3352800"/>
          </a:xfrm>
          <a:noFill/>
        </p:spPr>
      </p:pic>
    </p:spTree>
    <p:extLst>
      <p:ext uri="{BB962C8B-B14F-4D97-AF65-F5344CB8AC3E}">
        <p14:creationId xmlns:p14="http://schemas.microsoft.com/office/powerpoint/2010/main" val="974813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04800" y="381000"/>
            <a:ext cx="8305800" cy="6248400"/>
          </a:xfrm>
        </p:spPr>
        <p:txBody>
          <a:bodyPr/>
          <a:lstStyle/>
          <a:p>
            <a:pPr marL="609600" indent="-609600" algn="ctr" eaLnBrk="1" hangingPunct="1">
              <a:spcBef>
                <a:spcPct val="45000"/>
              </a:spcBef>
              <a:buFontTx/>
              <a:buNone/>
              <a:defRPr/>
            </a:pPr>
            <a:r>
              <a:rPr lang="en-US" dirty="0" smtClean="0">
                <a:solidFill>
                  <a:srgbClr val="FFC000"/>
                </a:solidFill>
              </a:rPr>
              <a:t>Payment for Ecosystem Services</a:t>
            </a:r>
          </a:p>
          <a:p>
            <a:pPr marL="609600" indent="-609600" eaLnBrk="1" hangingPunct="1">
              <a:spcBef>
                <a:spcPct val="45000"/>
              </a:spcBef>
              <a:buFont typeface="Arial" charset="0"/>
              <a:buChar char="–"/>
              <a:defRPr/>
            </a:pPr>
            <a:r>
              <a:rPr lang="en-US" sz="2400" dirty="0" smtClean="0">
                <a:solidFill>
                  <a:srgbClr val="FFC000"/>
                </a:solidFill>
              </a:rPr>
              <a:t>Very little familiarity with terms Ecosystem Services or Payments for Ecosystem Services (PES).  </a:t>
            </a:r>
            <a:r>
              <a:rPr lang="en-US" sz="2400" dirty="0" smtClean="0">
                <a:solidFill>
                  <a:srgbClr val="FF0000"/>
                </a:solidFill>
              </a:rPr>
              <a:t>BUT</a:t>
            </a:r>
          </a:p>
          <a:p>
            <a:pPr marL="1009650" lvl="1" indent="-609600" eaLnBrk="1" hangingPunct="1">
              <a:spcBef>
                <a:spcPct val="45000"/>
              </a:spcBef>
              <a:buFont typeface="Arial" charset="0"/>
              <a:buChar char="–"/>
              <a:defRPr/>
            </a:pPr>
            <a:r>
              <a:rPr lang="en-US" sz="2000" dirty="0" smtClean="0">
                <a:solidFill>
                  <a:srgbClr val="FF0000"/>
                </a:solidFill>
              </a:rPr>
              <a:t>Familiar with terms such as wildlife habitat management, water quality improvement, vegetation management, invasive species control</a:t>
            </a:r>
          </a:p>
          <a:p>
            <a:pPr marL="609600" indent="-609600" eaLnBrk="1" hangingPunct="1">
              <a:spcBef>
                <a:spcPct val="45000"/>
              </a:spcBef>
              <a:buFont typeface="Arial" charset="0"/>
              <a:buChar char="–"/>
              <a:defRPr/>
            </a:pPr>
            <a:r>
              <a:rPr lang="en-US" sz="2400" dirty="0" smtClean="0">
                <a:solidFill>
                  <a:srgbClr val="FFC000"/>
                </a:solidFill>
              </a:rPr>
              <a:t>Interested </a:t>
            </a:r>
            <a:r>
              <a:rPr lang="en-US" sz="2400" dirty="0" smtClean="0">
                <a:solidFill>
                  <a:srgbClr val="FFC000"/>
                </a:solidFill>
              </a:rPr>
              <a:t>in participating in PES programs:  77% Yes; and favor creation of PES programs</a:t>
            </a:r>
          </a:p>
          <a:p>
            <a:pPr marL="609600" indent="-609600" eaLnBrk="1" hangingPunct="1">
              <a:spcBef>
                <a:spcPct val="45000"/>
              </a:spcBef>
              <a:buFont typeface="Arial" charset="0"/>
              <a:buChar char="–"/>
              <a:defRPr/>
            </a:pPr>
            <a:r>
              <a:rPr lang="en-US" sz="2400" dirty="0" smtClean="0">
                <a:solidFill>
                  <a:srgbClr val="FFC000"/>
                </a:solidFill>
              </a:rPr>
              <a:t>PES contract length, payment level, and administrator all equally and very important to participation decision</a:t>
            </a:r>
          </a:p>
          <a:p>
            <a:pPr marL="0" indent="0" eaLnBrk="1" hangingPunct="1">
              <a:spcBef>
                <a:spcPct val="45000"/>
              </a:spcBef>
              <a:buFontTx/>
              <a:buNone/>
              <a:defRPr/>
            </a:pPr>
            <a:endParaRPr lang="en-US" sz="2800" dirty="0" smtClean="0">
              <a:solidFill>
                <a:srgbClr val="FFC000"/>
              </a:solidFill>
            </a:endParaRPr>
          </a:p>
          <a:p>
            <a:pPr marL="0" indent="0" eaLnBrk="1" hangingPunct="1">
              <a:spcBef>
                <a:spcPct val="45000"/>
              </a:spcBef>
              <a:buFontTx/>
              <a:buNone/>
              <a:defRPr/>
            </a:pPr>
            <a:endParaRPr lang="en-US" sz="2800" dirty="0" smtClean="0">
              <a:solidFill>
                <a:srgbClr val="FFC000"/>
              </a:solidFill>
            </a:endParaRPr>
          </a:p>
          <a:p>
            <a:pPr marL="609600" indent="-609600" eaLnBrk="1" hangingPunct="1">
              <a:spcBef>
                <a:spcPct val="45000"/>
              </a:spcBef>
              <a:buFont typeface="Arial" charset="0"/>
              <a:buChar char="–"/>
              <a:defRPr/>
            </a:pPr>
            <a:endParaRPr lang="en-US" sz="2800" dirty="0" smtClean="0">
              <a:solidFill>
                <a:schemeClr val="bg1"/>
              </a:solidFill>
            </a:endParaRPr>
          </a:p>
          <a:p>
            <a:pPr marL="609600" indent="-609600" eaLnBrk="1" hangingPunct="1">
              <a:spcBef>
                <a:spcPct val="45000"/>
              </a:spcBef>
              <a:buFontTx/>
              <a:buNone/>
              <a:defRPr/>
            </a:pPr>
            <a:endParaRPr lang="en-US" sz="2800" dirty="0" smtClean="0">
              <a:solidFill>
                <a:schemeClr val="bg1"/>
              </a:solidFill>
            </a:endParaRPr>
          </a:p>
          <a:p>
            <a:pPr marL="609600" indent="-609600" eaLnBrk="1" hangingPunct="1">
              <a:spcBef>
                <a:spcPct val="45000"/>
              </a:spcBef>
              <a:buFontTx/>
              <a:buNone/>
              <a:defRPr/>
            </a:pPr>
            <a:endParaRPr lang="en-US" sz="2800" dirty="0" smtClean="0">
              <a:solidFill>
                <a:schemeClr val="bg1"/>
              </a:solidFill>
            </a:endParaRPr>
          </a:p>
          <a:p>
            <a:pPr marL="609600" indent="-609600" eaLnBrk="1" hangingPunct="1">
              <a:spcBef>
                <a:spcPct val="45000"/>
              </a:spcBef>
              <a:buFontTx/>
              <a:buNone/>
              <a:defRPr/>
            </a:pPr>
            <a:endParaRPr lang="en-US" sz="2800" dirty="0" smtClean="0">
              <a:solidFill>
                <a:schemeClr val="bg1"/>
              </a:solidFill>
            </a:endParaRPr>
          </a:p>
        </p:txBody>
      </p:sp>
      <p:pic>
        <p:nvPicPr>
          <p:cNvPr id="19459" name="Picture 6" descr="c_USGSid2.wmf"/>
          <p:cNvPicPr>
            <a:picLocks noChangeAspect="1"/>
          </p:cNvPicPr>
          <p:nvPr/>
        </p:nvPicPr>
        <p:blipFill>
          <a:blip r:embed="rId3"/>
          <a:srcRect/>
          <a:stretch>
            <a:fillRect/>
          </a:stretch>
        </p:blipFill>
        <p:spPr bwMode="auto">
          <a:xfrm>
            <a:off x="304800" y="5867400"/>
            <a:ext cx="1809750" cy="762000"/>
          </a:xfrm>
          <a:prstGeom prst="rect">
            <a:avLst/>
          </a:prstGeom>
          <a:noFill/>
          <a:ln w="9525">
            <a:noFill/>
            <a:miter lim="800000"/>
            <a:headEnd/>
            <a:tailEnd/>
          </a:ln>
        </p:spPr>
      </p:pic>
      <p:pic>
        <p:nvPicPr>
          <p:cNvPr id="6" name="Picture 5" descr="DSCN0425"/>
          <p:cNvPicPr>
            <a:picLocks noChangeAspect="1" noChangeArrowheads="1"/>
          </p:cNvPicPr>
          <p:nvPr/>
        </p:nvPicPr>
        <p:blipFill>
          <a:blip r:embed="rId4" cstate="print"/>
          <a:srcRect t="10101" b="16837"/>
          <a:stretch>
            <a:fillRect/>
          </a:stretch>
        </p:blipFill>
        <p:spPr bwMode="auto">
          <a:xfrm>
            <a:off x="3429000" y="4800600"/>
            <a:ext cx="457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687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04800" y="381000"/>
            <a:ext cx="8305800" cy="6324600"/>
          </a:xfrm>
        </p:spPr>
        <p:txBody>
          <a:bodyPr/>
          <a:lstStyle/>
          <a:p>
            <a:pPr marL="609600" indent="-609600" algn="ctr" eaLnBrk="1" hangingPunct="1">
              <a:spcBef>
                <a:spcPct val="45000"/>
              </a:spcBef>
              <a:buFontTx/>
              <a:buNone/>
              <a:defRPr/>
            </a:pPr>
            <a:r>
              <a:rPr lang="en-US" dirty="0" smtClean="0">
                <a:solidFill>
                  <a:srgbClr val="FFC000"/>
                </a:solidFill>
              </a:rPr>
              <a:t>Rancher’s Preferences </a:t>
            </a:r>
          </a:p>
          <a:p>
            <a:pPr marL="609600" indent="-609600" algn="ctr" eaLnBrk="1" hangingPunct="1">
              <a:spcBef>
                <a:spcPct val="45000"/>
              </a:spcBef>
              <a:buFontTx/>
              <a:buNone/>
              <a:defRPr/>
            </a:pPr>
            <a:endParaRPr lang="en-US" dirty="0" smtClean="0">
              <a:solidFill>
                <a:srgbClr val="FFC000"/>
              </a:solidFill>
            </a:endParaRPr>
          </a:p>
          <a:p>
            <a:pPr marL="609600" indent="-609600" eaLnBrk="1" hangingPunct="1">
              <a:spcBef>
                <a:spcPct val="45000"/>
              </a:spcBef>
              <a:buFont typeface="Arial" charset="0"/>
              <a:buChar char="–"/>
              <a:defRPr/>
            </a:pPr>
            <a:r>
              <a:rPr lang="en-US" sz="2400" dirty="0" smtClean="0">
                <a:solidFill>
                  <a:srgbClr val="FFC000"/>
                </a:solidFill>
              </a:rPr>
              <a:t>Shorter contracts and higher payment levels</a:t>
            </a:r>
          </a:p>
          <a:p>
            <a:pPr marL="1009650" lvl="1" indent="-609600" eaLnBrk="1" hangingPunct="1">
              <a:spcBef>
                <a:spcPct val="45000"/>
              </a:spcBef>
              <a:buFont typeface="Arial" charset="0"/>
              <a:buChar char="–"/>
              <a:defRPr/>
            </a:pPr>
            <a:r>
              <a:rPr lang="en-US" sz="2000" dirty="0" smtClean="0">
                <a:solidFill>
                  <a:srgbClr val="FFC000"/>
                </a:solidFill>
              </a:rPr>
              <a:t>Each additional year valued at $.71/acre ($21.30 for 30 years)</a:t>
            </a:r>
          </a:p>
          <a:p>
            <a:pPr marL="1009650" lvl="1" indent="-609600" eaLnBrk="1" hangingPunct="1">
              <a:spcBef>
                <a:spcPct val="45000"/>
              </a:spcBef>
              <a:buFont typeface="Arial" charset="0"/>
              <a:buChar char="–"/>
              <a:defRPr/>
            </a:pPr>
            <a:r>
              <a:rPr lang="en-US" sz="2000" dirty="0" smtClean="0">
                <a:solidFill>
                  <a:srgbClr val="FFC000"/>
                </a:solidFill>
              </a:rPr>
              <a:t>Increased payments increase likelihood of participation </a:t>
            </a:r>
          </a:p>
          <a:p>
            <a:pPr marL="609600" indent="-609600" eaLnBrk="1" hangingPunct="1">
              <a:spcBef>
                <a:spcPct val="45000"/>
              </a:spcBef>
              <a:buFont typeface="Arial" charset="0"/>
              <a:buChar char="–"/>
              <a:defRPr/>
            </a:pPr>
            <a:r>
              <a:rPr lang="en-US" sz="2400" dirty="0" smtClean="0">
                <a:solidFill>
                  <a:srgbClr val="FFC000"/>
                </a:solidFill>
              </a:rPr>
              <a:t>Program Administration</a:t>
            </a:r>
          </a:p>
          <a:p>
            <a:pPr marL="1009650" lvl="1" indent="-609600" eaLnBrk="1" hangingPunct="1">
              <a:spcBef>
                <a:spcPct val="45000"/>
              </a:spcBef>
              <a:buFont typeface="Arial" charset="0"/>
              <a:buChar char="–"/>
              <a:defRPr/>
            </a:pPr>
            <a:r>
              <a:rPr lang="en-US" sz="2000" dirty="0" smtClean="0">
                <a:solidFill>
                  <a:srgbClr val="FFC000"/>
                </a:solidFill>
              </a:rPr>
              <a:t>Conservation Organization</a:t>
            </a:r>
          </a:p>
          <a:p>
            <a:pPr marL="1009650" lvl="1" indent="-609600" eaLnBrk="1" hangingPunct="1">
              <a:spcBef>
                <a:spcPct val="45000"/>
              </a:spcBef>
              <a:buFont typeface="Arial" charset="0"/>
              <a:buChar char="–"/>
              <a:defRPr/>
            </a:pPr>
            <a:r>
              <a:rPr lang="en-US" sz="2000" dirty="0" smtClean="0">
                <a:solidFill>
                  <a:srgbClr val="FFC000"/>
                </a:solidFill>
              </a:rPr>
              <a:t>Federal Government/Private Company</a:t>
            </a:r>
          </a:p>
          <a:p>
            <a:pPr marL="1409700" lvl="2" indent="-609600" eaLnBrk="1" hangingPunct="1">
              <a:spcBef>
                <a:spcPct val="45000"/>
              </a:spcBef>
              <a:buFont typeface="Arial" charset="0"/>
              <a:buChar char="–"/>
              <a:defRPr/>
            </a:pPr>
            <a:r>
              <a:rPr lang="en-US" sz="1600" dirty="0" smtClean="0">
                <a:solidFill>
                  <a:srgbClr val="FFC000"/>
                </a:solidFill>
              </a:rPr>
              <a:t>$6.60/acre                /      $3.25/acre</a:t>
            </a:r>
          </a:p>
          <a:p>
            <a:pPr marL="1009650" lvl="1" indent="-609600" eaLnBrk="1" hangingPunct="1">
              <a:spcBef>
                <a:spcPct val="45000"/>
              </a:spcBef>
              <a:buFont typeface="Arial" charset="0"/>
              <a:buChar char="–"/>
              <a:defRPr/>
            </a:pPr>
            <a:r>
              <a:rPr lang="en-US" sz="2000" dirty="0" smtClean="0">
                <a:solidFill>
                  <a:srgbClr val="FFC000"/>
                </a:solidFill>
              </a:rPr>
              <a:t>State Agency: $20.96/acre</a:t>
            </a:r>
          </a:p>
          <a:p>
            <a:pPr marL="0" indent="0" eaLnBrk="1" hangingPunct="1">
              <a:spcBef>
                <a:spcPct val="45000"/>
              </a:spcBef>
              <a:buFontTx/>
              <a:buNone/>
              <a:defRPr/>
            </a:pPr>
            <a:endParaRPr lang="en-US" sz="2400" dirty="0" smtClean="0">
              <a:solidFill>
                <a:srgbClr val="FFC000"/>
              </a:solidFill>
            </a:endParaRPr>
          </a:p>
          <a:p>
            <a:pPr marL="0" indent="0" eaLnBrk="1" hangingPunct="1">
              <a:spcBef>
                <a:spcPct val="45000"/>
              </a:spcBef>
              <a:buFontTx/>
              <a:buNone/>
              <a:defRPr/>
            </a:pPr>
            <a:endParaRPr lang="en-US" sz="2800" dirty="0" smtClean="0">
              <a:solidFill>
                <a:srgbClr val="FFC000"/>
              </a:solidFill>
            </a:endParaRPr>
          </a:p>
          <a:p>
            <a:pPr marL="0" indent="0" eaLnBrk="1" hangingPunct="1">
              <a:spcBef>
                <a:spcPct val="45000"/>
              </a:spcBef>
              <a:buFontTx/>
              <a:buNone/>
              <a:defRPr/>
            </a:pPr>
            <a:endParaRPr lang="en-US" sz="2800" dirty="0" smtClean="0">
              <a:solidFill>
                <a:srgbClr val="FFC000"/>
              </a:solidFill>
            </a:endParaRPr>
          </a:p>
          <a:p>
            <a:pPr marL="609600" indent="-609600" eaLnBrk="1" hangingPunct="1">
              <a:spcBef>
                <a:spcPct val="45000"/>
              </a:spcBef>
              <a:buFont typeface="Arial" charset="0"/>
              <a:buChar char="–"/>
              <a:defRPr/>
            </a:pPr>
            <a:endParaRPr lang="en-US" sz="2800" dirty="0" smtClean="0">
              <a:solidFill>
                <a:schemeClr val="bg1"/>
              </a:solidFill>
            </a:endParaRPr>
          </a:p>
          <a:p>
            <a:pPr marL="609600" indent="-609600" eaLnBrk="1" hangingPunct="1">
              <a:spcBef>
                <a:spcPct val="45000"/>
              </a:spcBef>
              <a:buFontTx/>
              <a:buNone/>
              <a:defRPr/>
            </a:pPr>
            <a:endParaRPr lang="en-US" sz="2800" dirty="0" smtClean="0">
              <a:solidFill>
                <a:schemeClr val="bg1"/>
              </a:solidFill>
            </a:endParaRPr>
          </a:p>
          <a:p>
            <a:pPr marL="609600" indent="-609600" eaLnBrk="1" hangingPunct="1">
              <a:spcBef>
                <a:spcPct val="45000"/>
              </a:spcBef>
              <a:buFontTx/>
              <a:buNone/>
              <a:defRPr/>
            </a:pPr>
            <a:endParaRPr lang="en-US" sz="2800" dirty="0" smtClean="0">
              <a:solidFill>
                <a:schemeClr val="bg1"/>
              </a:solidFill>
            </a:endParaRPr>
          </a:p>
          <a:p>
            <a:pPr marL="609600" indent="-609600" eaLnBrk="1" hangingPunct="1">
              <a:spcBef>
                <a:spcPct val="45000"/>
              </a:spcBef>
              <a:buFontTx/>
              <a:buNone/>
              <a:defRPr/>
            </a:pPr>
            <a:endParaRPr lang="en-US" sz="2800" dirty="0" smtClean="0">
              <a:solidFill>
                <a:schemeClr val="bg1"/>
              </a:solidFill>
            </a:endParaRPr>
          </a:p>
        </p:txBody>
      </p:sp>
      <p:pic>
        <p:nvPicPr>
          <p:cNvPr id="21507" name="Picture 6" descr="c_USGSid2.wmf"/>
          <p:cNvPicPr>
            <a:picLocks noChangeAspect="1"/>
          </p:cNvPicPr>
          <p:nvPr/>
        </p:nvPicPr>
        <p:blipFill>
          <a:blip r:embed="rId3"/>
          <a:srcRect/>
          <a:stretch>
            <a:fillRect/>
          </a:stretch>
        </p:blipFill>
        <p:spPr bwMode="auto">
          <a:xfrm>
            <a:off x="304800" y="5867400"/>
            <a:ext cx="1809750" cy="762000"/>
          </a:xfrm>
          <a:prstGeom prst="rect">
            <a:avLst/>
          </a:prstGeom>
          <a:noFill/>
          <a:ln w="9525">
            <a:noFill/>
            <a:miter lim="800000"/>
            <a:headEnd/>
            <a:tailEnd/>
          </a:ln>
        </p:spPr>
      </p:pic>
      <p:pic>
        <p:nvPicPr>
          <p:cNvPr id="4" name="Picture 6" descr="cid:5AA29D58-9242-4F85-9D97-934289C18844@lan"/>
          <p:cNvPicPr>
            <a:picLocks noChangeAspect="1" noChangeArrowheads="1"/>
          </p:cNvPicPr>
          <p:nvPr/>
        </p:nvPicPr>
        <p:blipFill>
          <a:blip r:embed="rId4" r:link="rId5" cstate="print"/>
          <a:srcRect l="1587"/>
          <a:stretch>
            <a:fillRect/>
          </a:stretch>
        </p:blipFill>
        <p:spPr bwMode="auto">
          <a:xfrm>
            <a:off x="6019800" y="4114800"/>
            <a:ext cx="2514600" cy="2514600"/>
          </a:xfrm>
          <a:prstGeom prst="rect">
            <a:avLst/>
          </a:prstGeom>
          <a:noFill/>
          <a:ln w="6350">
            <a:solidFill>
              <a:srgbClr val="000000"/>
            </a:solidFill>
            <a:miter lim="800000"/>
            <a:headEnd/>
            <a:tailEnd/>
          </a:ln>
        </p:spPr>
      </p:pic>
    </p:spTree>
    <p:extLst>
      <p:ext uri="{BB962C8B-B14F-4D97-AF65-F5344CB8AC3E}">
        <p14:creationId xmlns:p14="http://schemas.microsoft.com/office/powerpoint/2010/main" val="1313785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4294967295"/>
          </p:nvPr>
        </p:nvSpPr>
        <p:spPr>
          <a:xfrm>
            <a:off x="0" y="457200"/>
            <a:ext cx="9144000" cy="6172200"/>
          </a:xfrm>
        </p:spPr>
        <p:txBody>
          <a:bodyPr/>
          <a:lstStyle/>
          <a:p>
            <a:pPr eaLnBrk="1" hangingPunct="1">
              <a:lnSpc>
                <a:spcPct val="90000"/>
              </a:lnSpc>
              <a:buFontTx/>
              <a:buNone/>
            </a:pPr>
            <a:r>
              <a:rPr lang="en-US" sz="2800" dirty="0" smtClean="0">
                <a:solidFill>
                  <a:schemeClr val="bg1"/>
                </a:solidFill>
              </a:rPr>
              <a:t>           </a:t>
            </a:r>
            <a:r>
              <a:rPr lang="en-US" sz="2800" dirty="0" smtClean="0">
                <a:solidFill>
                  <a:srgbClr val="FFC000"/>
                </a:solidFill>
              </a:rPr>
              <a:t>Frank Casey -  </a:t>
            </a:r>
            <a:r>
              <a:rPr lang="en-US" sz="2800" u="sng" dirty="0" smtClean="0">
                <a:solidFill>
                  <a:srgbClr val="FFC000"/>
                </a:solidFill>
              </a:rPr>
              <a:t>ccasey@usgs.gov</a:t>
            </a:r>
          </a:p>
          <a:p>
            <a:pPr eaLnBrk="1" hangingPunct="1">
              <a:lnSpc>
                <a:spcPct val="90000"/>
              </a:lnSpc>
              <a:buFontTx/>
              <a:buNone/>
            </a:pPr>
            <a:r>
              <a:rPr lang="en-US" sz="2800" dirty="0" smtClean="0">
                <a:solidFill>
                  <a:schemeClr val="bg1"/>
                </a:solidFill>
              </a:rPr>
              <a:t>          </a:t>
            </a:r>
            <a:endParaRPr lang="en-US" sz="2800" u="sng" dirty="0" smtClean="0">
              <a:solidFill>
                <a:srgbClr val="FFFF00"/>
              </a:solidFill>
            </a:endParaRPr>
          </a:p>
          <a:p>
            <a:pPr algn="ctr" eaLnBrk="1" hangingPunct="1">
              <a:lnSpc>
                <a:spcPct val="90000"/>
              </a:lnSpc>
              <a:buFontTx/>
              <a:buNone/>
            </a:pPr>
            <a:r>
              <a:rPr lang="en-US" sz="2800" dirty="0" smtClean="0">
                <a:solidFill>
                  <a:srgbClr val="FFC000"/>
                </a:solidFill>
              </a:rPr>
              <a:t>Science and Decisions Center</a:t>
            </a:r>
          </a:p>
          <a:p>
            <a:pPr algn="ctr" eaLnBrk="1" hangingPunct="1">
              <a:lnSpc>
                <a:spcPct val="90000"/>
              </a:lnSpc>
              <a:buFontTx/>
              <a:buNone/>
            </a:pPr>
            <a:r>
              <a:rPr lang="en-US" sz="2800" dirty="0" smtClean="0">
                <a:solidFill>
                  <a:srgbClr val="FFC000"/>
                </a:solidFill>
              </a:rPr>
              <a:t>US Geological Survey</a:t>
            </a:r>
          </a:p>
          <a:p>
            <a:pPr eaLnBrk="1" hangingPunct="1">
              <a:lnSpc>
                <a:spcPct val="90000"/>
              </a:lnSpc>
              <a:buFontTx/>
              <a:buNone/>
            </a:pPr>
            <a:endParaRPr lang="en-US" sz="2800" dirty="0" smtClean="0">
              <a:solidFill>
                <a:schemeClr val="bg1"/>
              </a:solidFill>
            </a:endParaRPr>
          </a:p>
          <a:p>
            <a:pPr eaLnBrk="1" hangingPunct="1">
              <a:lnSpc>
                <a:spcPct val="90000"/>
              </a:lnSpc>
              <a:buFontTx/>
              <a:buNone/>
            </a:pPr>
            <a:endParaRPr lang="en-US" sz="2800" dirty="0" smtClean="0">
              <a:solidFill>
                <a:schemeClr val="bg1"/>
              </a:solidFill>
            </a:endParaRPr>
          </a:p>
          <a:p>
            <a:pPr eaLnBrk="1" hangingPunct="1">
              <a:lnSpc>
                <a:spcPct val="90000"/>
              </a:lnSpc>
              <a:buFontTx/>
              <a:buNone/>
            </a:pPr>
            <a:endParaRPr lang="en-US" sz="1000" dirty="0" smtClean="0">
              <a:solidFill>
                <a:schemeClr val="bg1"/>
              </a:solidFill>
            </a:endParaRPr>
          </a:p>
          <a:p>
            <a:pPr eaLnBrk="1" hangingPunct="1">
              <a:lnSpc>
                <a:spcPct val="90000"/>
              </a:lnSpc>
              <a:buFontTx/>
              <a:buNone/>
            </a:pPr>
            <a:endParaRPr lang="en-US" sz="1000" dirty="0" smtClean="0">
              <a:solidFill>
                <a:schemeClr val="bg1"/>
              </a:solidFill>
            </a:endParaRPr>
          </a:p>
          <a:p>
            <a:pPr eaLnBrk="1" hangingPunct="1">
              <a:lnSpc>
                <a:spcPct val="90000"/>
              </a:lnSpc>
              <a:buFontTx/>
              <a:buNone/>
            </a:pPr>
            <a:endParaRPr lang="en-US" sz="1000" dirty="0" smtClean="0">
              <a:solidFill>
                <a:schemeClr val="bg1"/>
              </a:solidFill>
            </a:endParaRPr>
          </a:p>
          <a:p>
            <a:pPr eaLnBrk="1" hangingPunct="1">
              <a:lnSpc>
                <a:spcPct val="90000"/>
              </a:lnSpc>
              <a:buFontTx/>
              <a:buNone/>
            </a:pPr>
            <a:endParaRPr lang="en-US" sz="2000" b="1" dirty="0" smtClean="0">
              <a:solidFill>
                <a:srgbClr val="99CCFF"/>
              </a:solidFill>
            </a:endParaRPr>
          </a:p>
          <a:p>
            <a:pPr eaLnBrk="1" hangingPunct="1">
              <a:lnSpc>
                <a:spcPct val="90000"/>
              </a:lnSpc>
              <a:buFontTx/>
              <a:buNone/>
            </a:pPr>
            <a:endParaRPr lang="en-US" sz="2000" b="1" dirty="0" smtClean="0">
              <a:solidFill>
                <a:srgbClr val="99CCFF"/>
              </a:solidFill>
            </a:endParaRPr>
          </a:p>
          <a:p>
            <a:pPr eaLnBrk="1" hangingPunct="1">
              <a:lnSpc>
                <a:spcPct val="90000"/>
              </a:lnSpc>
              <a:buFontTx/>
              <a:buNone/>
            </a:pPr>
            <a:endParaRPr lang="en-US" sz="2400" dirty="0" smtClean="0">
              <a:solidFill>
                <a:schemeClr val="bg1"/>
              </a:solidFill>
            </a:endParaRPr>
          </a:p>
        </p:txBody>
      </p:sp>
      <p:pic>
        <p:nvPicPr>
          <p:cNvPr id="30723" name="Picture 6" descr="c_USGSid2.wmf"/>
          <p:cNvPicPr>
            <a:picLocks noChangeAspect="1"/>
          </p:cNvPicPr>
          <p:nvPr/>
        </p:nvPicPr>
        <p:blipFill>
          <a:blip r:embed="rId3" cstate="print"/>
          <a:srcRect/>
          <a:stretch>
            <a:fillRect/>
          </a:stretch>
        </p:blipFill>
        <p:spPr bwMode="auto">
          <a:xfrm>
            <a:off x="3352800" y="2667000"/>
            <a:ext cx="1809750" cy="91440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r="2338"/>
          <a:stretch>
            <a:fillRect/>
          </a:stretch>
        </p:blipFill>
        <p:spPr bwMode="auto">
          <a:xfrm>
            <a:off x="2590800" y="3819525"/>
            <a:ext cx="3784600"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3600" dirty="0" smtClean="0">
                <a:solidFill>
                  <a:srgbClr val="FFC000"/>
                </a:solidFill>
                <a:latin typeface="Arial" pitchFamily="34" charset="0"/>
                <a:cs typeface="Arial" pitchFamily="34" charset="0"/>
              </a:rPr>
              <a:t>Goals</a:t>
            </a:r>
            <a:endParaRPr lang="en-US" sz="3600"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304800" y="990600"/>
            <a:ext cx="8686800" cy="5638800"/>
          </a:xfrm>
        </p:spPr>
        <p:txBody>
          <a:bodyPr/>
          <a:lstStyle/>
          <a:p>
            <a:pPr>
              <a:spcAft>
                <a:spcPts val="1200"/>
              </a:spcAft>
            </a:pPr>
            <a:r>
              <a:rPr lang="en-US" dirty="0" smtClean="0">
                <a:solidFill>
                  <a:srgbClr val="FFC000"/>
                </a:solidFill>
                <a:latin typeface="Arial" pitchFamily="34" charset="0"/>
                <a:cs typeface="Arial" pitchFamily="34" charset="0"/>
              </a:rPr>
              <a:t>Determine impacts on regulating and supporting ecosystem services: carbon pools, water recharge/run-off, stream flows, wildlife habitat</a:t>
            </a:r>
          </a:p>
          <a:p>
            <a:pPr>
              <a:spcAft>
                <a:spcPts val="1200"/>
              </a:spcAft>
            </a:pPr>
            <a:r>
              <a:rPr lang="en-US" dirty="0" smtClean="0">
                <a:solidFill>
                  <a:srgbClr val="FFC000"/>
                </a:solidFill>
                <a:latin typeface="Arial" pitchFamily="34" charset="0"/>
                <a:cs typeface="Arial" pitchFamily="34" charset="0"/>
              </a:rPr>
              <a:t>Provisional identification of directional changes of ecosystem service values: literature review</a:t>
            </a:r>
          </a:p>
          <a:p>
            <a:pPr>
              <a:spcAft>
                <a:spcPts val="1200"/>
              </a:spcAft>
            </a:pPr>
            <a:r>
              <a:rPr lang="en-US" dirty="0" smtClean="0">
                <a:solidFill>
                  <a:srgbClr val="FFC000"/>
                </a:solidFill>
                <a:latin typeface="Arial" pitchFamily="34" charset="0"/>
                <a:cs typeface="Arial" pitchFamily="34" charset="0"/>
              </a:rPr>
              <a:t>Alameda Creek</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495800"/>
            <a:ext cx="5014913" cy="194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_USGSid2.wmf"/>
          <p:cNvPicPr>
            <a:picLocks noChangeAspect="1"/>
          </p:cNvPicPr>
          <p:nvPr/>
        </p:nvPicPr>
        <p:blipFill>
          <a:blip r:embed="rId3" cstate="print"/>
          <a:srcRect/>
          <a:stretch>
            <a:fillRect/>
          </a:stretch>
        </p:blipFill>
        <p:spPr bwMode="auto">
          <a:xfrm>
            <a:off x="304800" y="5867400"/>
            <a:ext cx="1809750" cy="762000"/>
          </a:xfrm>
          <a:prstGeom prst="rect">
            <a:avLst/>
          </a:prstGeom>
          <a:noFill/>
          <a:ln w="9525">
            <a:noFill/>
            <a:miter lim="800000"/>
            <a:headEnd/>
            <a:tailEnd/>
          </a:ln>
        </p:spPr>
      </p:pic>
    </p:spTree>
    <p:extLst>
      <p:ext uri="{BB962C8B-B14F-4D97-AF65-F5344CB8AC3E}">
        <p14:creationId xmlns:p14="http://schemas.microsoft.com/office/powerpoint/2010/main" val="4245035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04800" y="381000"/>
            <a:ext cx="8686800" cy="6248400"/>
          </a:xfrm>
        </p:spPr>
        <p:txBody>
          <a:bodyPr/>
          <a:lstStyle/>
          <a:p>
            <a:pPr marL="609600" indent="-609600" algn="ctr" eaLnBrk="1" hangingPunct="1">
              <a:spcBef>
                <a:spcPct val="45000"/>
              </a:spcBef>
              <a:buFontTx/>
              <a:buNone/>
            </a:pPr>
            <a:r>
              <a:rPr lang="en-US" sz="3600" dirty="0" smtClean="0">
                <a:solidFill>
                  <a:srgbClr val="FFC000"/>
                </a:solidFill>
              </a:rPr>
              <a:t>Acknowledgements</a:t>
            </a:r>
            <a:r>
              <a:rPr lang="en-US" dirty="0" smtClean="0">
                <a:solidFill>
                  <a:srgbClr val="FFC000"/>
                </a:solidFill>
              </a:rPr>
              <a:t> </a:t>
            </a:r>
          </a:p>
          <a:p>
            <a:pPr marL="609600" indent="-609600" eaLnBrk="1" hangingPunct="1">
              <a:spcBef>
                <a:spcPct val="45000"/>
              </a:spcBef>
              <a:buNone/>
            </a:pPr>
            <a:endParaRPr lang="en-US" sz="2800" dirty="0" smtClean="0">
              <a:solidFill>
                <a:schemeClr val="bg1"/>
              </a:solidFill>
            </a:endParaRPr>
          </a:p>
          <a:p>
            <a:pPr marL="609600" indent="-609600" eaLnBrk="1" hangingPunct="1">
              <a:spcBef>
                <a:spcPct val="45000"/>
              </a:spcBef>
              <a:buFontTx/>
              <a:buNone/>
            </a:pPr>
            <a:r>
              <a:rPr lang="en-US" sz="2800" dirty="0" smtClean="0">
                <a:solidFill>
                  <a:srgbClr val="FFC000"/>
                </a:solidFill>
              </a:rPr>
              <a:t>Kristin Byrd, USGs Western Geographic Center</a:t>
            </a:r>
          </a:p>
          <a:p>
            <a:pPr marL="609600" indent="-609600" eaLnBrk="1" hangingPunct="1">
              <a:spcBef>
                <a:spcPct val="45000"/>
              </a:spcBef>
              <a:buFontTx/>
              <a:buNone/>
            </a:pPr>
            <a:endParaRPr lang="en-US" sz="2800" dirty="0" smtClean="0">
              <a:solidFill>
                <a:srgbClr val="FFC000"/>
              </a:solidFill>
            </a:endParaRPr>
          </a:p>
          <a:p>
            <a:pPr marL="609600" indent="-609600" eaLnBrk="1" hangingPunct="1">
              <a:spcBef>
                <a:spcPct val="45000"/>
              </a:spcBef>
              <a:buFontTx/>
              <a:buNone/>
            </a:pPr>
            <a:r>
              <a:rPr lang="en-US" sz="2800" dirty="0" smtClean="0">
                <a:solidFill>
                  <a:srgbClr val="FFC000"/>
                </a:solidFill>
              </a:rPr>
              <a:t>Lorraine and Alan Flint, California Water Center</a:t>
            </a:r>
          </a:p>
          <a:p>
            <a:pPr marL="609600" indent="-609600" eaLnBrk="1" hangingPunct="1">
              <a:spcBef>
                <a:spcPct val="45000"/>
              </a:spcBef>
              <a:buFontTx/>
              <a:buNone/>
            </a:pPr>
            <a:endParaRPr lang="en-US" sz="2800" dirty="0" smtClean="0">
              <a:solidFill>
                <a:srgbClr val="FFC000"/>
              </a:solidFill>
            </a:endParaRPr>
          </a:p>
          <a:p>
            <a:pPr marL="609600" indent="-609600" eaLnBrk="1" hangingPunct="1">
              <a:spcBef>
                <a:spcPct val="45000"/>
              </a:spcBef>
              <a:buFontTx/>
              <a:buNone/>
            </a:pPr>
            <a:r>
              <a:rPr lang="en-US" sz="2800" dirty="0" smtClean="0">
                <a:solidFill>
                  <a:srgbClr val="FFC000"/>
                </a:solidFill>
              </a:rPr>
              <a:t>Pelayo Alvarez, California Rangeland Conservation Coalition</a:t>
            </a:r>
          </a:p>
          <a:p>
            <a:pPr marL="609600" indent="-609600" eaLnBrk="1" hangingPunct="1">
              <a:spcBef>
                <a:spcPct val="45000"/>
              </a:spcBef>
              <a:buFontTx/>
              <a:buNone/>
            </a:pPr>
            <a:endParaRPr lang="en-US" sz="2800" dirty="0" smtClean="0">
              <a:solidFill>
                <a:schemeClr val="bg1"/>
              </a:solidFill>
            </a:endParaRPr>
          </a:p>
          <a:p>
            <a:pPr marL="609600" indent="-609600" eaLnBrk="1" hangingPunct="1">
              <a:spcBef>
                <a:spcPct val="45000"/>
              </a:spcBef>
              <a:buFontTx/>
              <a:buNone/>
            </a:pPr>
            <a:endParaRPr lang="en-US" sz="2800" dirty="0" smtClean="0">
              <a:solidFill>
                <a:schemeClr val="bg1"/>
              </a:solidFill>
            </a:endParaRPr>
          </a:p>
        </p:txBody>
      </p:sp>
      <p:pic>
        <p:nvPicPr>
          <p:cNvPr id="12291" name="Picture 6" descr="c_USGSid2.wmf"/>
          <p:cNvPicPr>
            <a:picLocks noChangeAspect="1"/>
          </p:cNvPicPr>
          <p:nvPr/>
        </p:nvPicPr>
        <p:blipFill>
          <a:blip r:embed="rId3" cstate="print"/>
          <a:srcRect/>
          <a:stretch>
            <a:fillRect/>
          </a:stretch>
        </p:blipFill>
        <p:spPr bwMode="auto">
          <a:xfrm>
            <a:off x="304800" y="5867400"/>
            <a:ext cx="1809750" cy="762000"/>
          </a:xfrm>
          <a:prstGeom prst="rect">
            <a:avLst/>
          </a:prstGeom>
          <a:noFill/>
          <a:ln w="9525">
            <a:noFill/>
            <a:miter lim="800000"/>
            <a:headEnd/>
            <a:tailEnd/>
          </a:ln>
        </p:spPr>
      </p:pic>
    </p:spTree>
    <p:extLst>
      <p:ext uri="{BB962C8B-B14F-4D97-AF65-F5344CB8AC3E}">
        <p14:creationId xmlns:p14="http://schemas.microsoft.com/office/powerpoint/2010/main" val="3249925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0" y="274638"/>
            <a:ext cx="9144000" cy="1143000"/>
          </a:xfrm>
        </p:spPr>
        <p:txBody>
          <a:bodyPr/>
          <a:lstStyle/>
          <a:p>
            <a:pPr eaLnBrk="1" hangingPunct="1"/>
            <a:r>
              <a:rPr lang="en-US" sz="3600" dirty="0" smtClean="0">
                <a:solidFill>
                  <a:schemeClr val="bg1"/>
                </a:solidFill>
                <a:latin typeface="Arial" pitchFamily="34" charset="0"/>
                <a:ea typeface="ＭＳ Ｐゴシック" charset="-128"/>
                <a:cs typeface="Arial" pitchFamily="34" charset="0"/>
              </a:rPr>
              <a:t>Ecosystem services provided by rangelands</a:t>
            </a:r>
          </a:p>
        </p:txBody>
      </p:sp>
      <p:sp>
        <p:nvSpPr>
          <p:cNvPr id="4099" name="Rectangle 3"/>
          <p:cNvSpPr>
            <a:spLocks noGrp="1" noChangeArrowheads="1"/>
          </p:cNvSpPr>
          <p:nvPr>
            <p:ph type="body" sz="half" idx="1"/>
          </p:nvPr>
        </p:nvSpPr>
        <p:spPr>
          <a:xfrm>
            <a:off x="152400" y="1676400"/>
            <a:ext cx="3581400" cy="4343400"/>
          </a:xfrm>
        </p:spPr>
        <p:txBody>
          <a:bodyPr/>
          <a:lstStyle/>
          <a:p>
            <a:pPr eaLnBrk="1" hangingPunct="1"/>
            <a:r>
              <a:rPr lang="en-US" sz="2400" dirty="0" smtClean="0">
                <a:solidFill>
                  <a:schemeClr val="bg1"/>
                </a:solidFill>
                <a:latin typeface="Arial" pitchFamily="34" charset="0"/>
                <a:ea typeface="ＭＳ Ｐゴシック" charset="-128"/>
                <a:cs typeface="Arial" pitchFamily="34" charset="0"/>
              </a:rPr>
              <a:t>Food, fiber and fuel</a:t>
            </a:r>
          </a:p>
          <a:p>
            <a:pPr eaLnBrk="1" hangingPunct="1"/>
            <a:r>
              <a:rPr lang="en-US" sz="2400" dirty="0" smtClean="0">
                <a:solidFill>
                  <a:srgbClr val="FFC000"/>
                </a:solidFill>
                <a:latin typeface="Arial" pitchFamily="34" charset="0"/>
                <a:ea typeface="ＭＳ Ｐゴシック" charset="-128"/>
                <a:cs typeface="Arial" pitchFamily="34" charset="0"/>
              </a:rPr>
              <a:t>Wildlife habitat</a:t>
            </a:r>
          </a:p>
          <a:p>
            <a:pPr eaLnBrk="1" hangingPunct="1"/>
            <a:r>
              <a:rPr lang="en-US" sz="2400" dirty="0" smtClean="0">
                <a:solidFill>
                  <a:srgbClr val="FFC000"/>
                </a:solidFill>
                <a:latin typeface="Arial" pitchFamily="34" charset="0"/>
                <a:ea typeface="ＭＳ Ｐゴシック" charset="-128"/>
                <a:cs typeface="Arial" pitchFamily="34" charset="0"/>
              </a:rPr>
              <a:t>Water </a:t>
            </a:r>
          </a:p>
          <a:p>
            <a:pPr eaLnBrk="1" hangingPunct="1"/>
            <a:r>
              <a:rPr lang="en-US" sz="2400" dirty="0" smtClean="0">
                <a:solidFill>
                  <a:srgbClr val="FFC000"/>
                </a:solidFill>
                <a:latin typeface="Arial" pitchFamily="34" charset="0"/>
                <a:ea typeface="ＭＳ Ｐゴシック" charset="-128"/>
                <a:cs typeface="Arial" pitchFamily="34" charset="0"/>
              </a:rPr>
              <a:t>Carbon sequestration</a:t>
            </a:r>
          </a:p>
          <a:p>
            <a:pPr eaLnBrk="1" hangingPunct="1"/>
            <a:r>
              <a:rPr lang="en-US" sz="2400" dirty="0" smtClean="0">
                <a:solidFill>
                  <a:schemeClr val="bg1"/>
                </a:solidFill>
                <a:latin typeface="Arial" pitchFamily="34" charset="0"/>
                <a:ea typeface="ＭＳ Ｐゴシック" charset="-128"/>
                <a:cs typeface="Arial" pitchFamily="34" charset="0"/>
              </a:rPr>
              <a:t>Adaptation to climate change</a:t>
            </a:r>
          </a:p>
          <a:p>
            <a:pPr eaLnBrk="1" hangingPunct="1"/>
            <a:r>
              <a:rPr lang="en-US" sz="2400" dirty="0" smtClean="0">
                <a:solidFill>
                  <a:schemeClr val="bg1"/>
                </a:solidFill>
                <a:latin typeface="Arial" pitchFamily="34" charset="0"/>
                <a:ea typeface="ＭＳ Ｐゴシック" charset="-128"/>
                <a:cs typeface="Arial" pitchFamily="34" charset="0"/>
              </a:rPr>
              <a:t>Open space, cultural values</a:t>
            </a:r>
          </a:p>
          <a:p>
            <a:pPr eaLnBrk="1" hangingPunct="1"/>
            <a:endParaRPr lang="en-US" sz="2800" u="sng" dirty="0" smtClean="0">
              <a:ea typeface="ＭＳ Ｐゴシック" charset="-128"/>
            </a:endParaRPr>
          </a:p>
          <a:p>
            <a:pPr eaLnBrk="1" hangingPunct="1">
              <a:buFont typeface="Wingdings" pitchFamily="2" charset="2"/>
              <a:buNone/>
            </a:pPr>
            <a:r>
              <a:rPr lang="en-US" sz="2800" dirty="0" smtClean="0">
                <a:ea typeface="ＭＳ Ｐゴシック" charset="-128"/>
              </a:rPr>
              <a:t>		</a:t>
            </a:r>
          </a:p>
          <a:p>
            <a:pPr eaLnBrk="1" hangingPunct="1"/>
            <a:endParaRPr lang="en-US" sz="2800" dirty="0" smtClean="0">
              <a:ea typeface="ＭＳ Ｐゴシック" charset="-128"/>
            </a:endParaRPr>
          </a:p>
        </p:txBody>
      </p:sp>
      <p:sp>
        <p:nvSpPr>
          <p:cNvPr id="4100" name="Line 3"/>
          <p:cNvSpPr>
            <a:spLocks noChangeShapeType="1"/>
          </p:cNvSpPr>
          <p:nvPr/>
        </p:nvSpPr>
        <p:spPr bwMode="auto">
          <a:xfrm>
            <a:off x="0" y="1524000"/>
            <a:ext cx="9144000" cy="0"/>
          </a:xfrm>
          <a:prstGeom prst="line">
            <a:avLst/>
          </a:prstGeom>
          <a:noFill/>
          <a:ln w="38100">
            <a:solidFill>
              <a:schemeClr val="bg1"/>
            </a:solidFill>
            <a:round/>
            <a:headEnd/>
            <a:tailEnd/>
          </a:ln>
        </p:spPr>
        <p:txBody>
          <a:bodyPr/>
          <a:lstStyle/>
          <a:p>
            <a:endParaRPr lang="en-US" dirty="0"/>
          </a:p>
        </p:txBody>
      </p:sp>
      <p:pic>
        <p:nvPicPr>
          <p:cNvPr id="4101" name="Picture 6" descr="1474761265_5cff382616"/>
          <p:cNvPicPr>
            <a:picLocks noGrp="1" noChangeAspect="1" noChangeArrowheads="1"/>
          </p:cNvPicPr>
          <p:nvPr>
            <p:ph sz="quarter" idx="2"/>
          </p:nvPr>
        </p:nvPicPr>
        <p:blipFill>
          <a:blip r:embed="rId3" cstate="print"/>
          <a:srcRect/>
          <a:stretch>
            <a:fillRect/>
          </a:stretch>
        </p:blipFill>
        <p:spPr>
          <a:xfrm>
            <a:off x="3810000" y="1676400"/>
            <a:ext cx="4826000" cy="2751138"/>
          </a:xfrm>
        </p:spPr>
      </p:pic>
      <p:pic>
        <p:nvPicPr>
          <p:cNvPr id="6" name="Picture 4"/>
          <p:cNvPicPr>
            <a:picLocks noGrp="1" noChangeAspect="1" noChangeArrowheads="1"/>
          </p:cNvPicPr>
          <p:nvPr>
            <p:ph sz="quarter" idx="2"/>
          </p:nvPr>
        </p:nvPicPr>
        <p:blipFill>
          <a:blip r:embed="rId4" cstate="print"/>
          <a:srcRect/>
          <a:stretch>
            <a:fillRect/>
          </a:stretch>
        </p:blipFill>
        <p:spPr>
          <a:xfrm>
            <a:off x="3595688" y="4605339"/>
            <a:ext cx="3224213" cy="1879600"/>
          </a:xfrm>
        </p:spPr>
      </p:pic>
      <p:pic>
        <p:nvPicPr>
          <p:cNvPr id="7" name="Picture 5"/>
          <p:cNvPicPr>
            <a:picLocks noGrp="1" noChangeAspect="1" noChangeArrowheads="1"/>
          </p:cNvPicPr>
          <p:nvPr>
            <p:ph sz="quarter" idx="3"/>
          </p:nvPr>
        </p:nvPicPr>
        <p:blipFill>
          <a:blip r:embed="rId5" cstate="print"/>
          <a:srcRect/>
          <a:stretch>
            <a:fillRect/>
          </a:stretch>
        </p:blipFill>
        <p:spPr>
          <a:xfrm>
            <a:off x="1219200" y="5181602"/>
            <a:ext cx="2133600" cy="1465263"/>
          </a:xfrm>
        </p:spPr>
      </p:pic>
      <p:pic>
        <p:nvPicPr>
          <p:cNvPr id="8" name="Picture 6" descr="salamander hands"/>
          <p:cNvPicPr>
            <a:picLocks noChangeAspect="1" noChangeArrowheads="1"/>
          </p:cNvPicPr>
          <p:nvPr/>
        </p:nvPicPr>
        <p:blipFill>
          <a:blip r:embed="rId6" cstate="print"/>
          <a:srcRect/>
          <a:stretch>
            <a:fillRect/>
          </a:stretch>
        </p:blipFill>
        <p:spPr bwMode="auto">
          <a:xfrm>
            <a:off x="7086600" y="5181600"/>
            <a:ext cx="1905000" cy="1430338"/>
          </a:xfrm>
          <a:prstGeom prst="rect">
            <a:avLst/>
          </a:prstGeom>
          <a:noFill/>
          <a:ln w="9525">
            <a:noFill/>
            <a:miter lim="800000"/>
            <a:headEnd/>
            <a:tailEnd/>
          </a:ln>
        </p:spPr>
      </p:pic>
    </p:spTree>
    <p:extLst>
      <p:ext uri="{BB962C8B-B14F-4D97-AF65-F5344CB8AC3E}">
        <p14:creationId xmlns:p14="http://schemas.microsoft.com/office/powerpoint/2010/main" val="34780377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sz="3600" dirty="0" smtClean="0">
                <a:solidFill>
                  <a:schemeClr val="bg1"/>
                </a:solidFill>
                <a:latin typeface="Arial" pitchFamily="34" charset="0"/>
                <a:ea typeface="ＭＳ Ｐゴシック" charset="-128"/>
                <a:cs typeface="Arial" pitchFamily="34" charset="0"/>
              </a:rPr>
              <a:t>Integrated Threats to Rangelands</a:t>
            </a:r>
          </a:p>
        </p:txBody>
      </p:sp>
      <p:sp>
        <p:nvSpPr>
          <p:cNvPr id="6147" name="Rectangle 3"/>
          <p:cNvSpPr>
            <a:spLocks noGrp="1" noChangeArrowheads="1"/>
          </p:cNvSpPr>
          <p:nvPr>
            <p:ph type="body" idx="1"/>
          </p:nvPr>
        </p:nvSpPr>
        <p:spPr>
          <a:xfrm>
            <a:off x="266700" y="1647825"/>
            <a:ext cx="4876800" cy="3276600"/>
          </a:xfrm>
        </p:spPr>
        <p:txBody>
          <a:bodyPr/>
          <a:lstStyle/>
          <a:p>
            <a:pPr eaLnBrk="1" hangingPunct="1"/>
            <a:r>
              <a:rPr lang="en-US" sz="2800" dirty="0" smtClean="0">
                <a:solidFill>
                  <a:schemeClr val="bg1"/>
                </a:solidFill>
                <a:latin typeface="Arial" pitchFamily="34" charset="0"/>
                <a:ea typeface="ＭＳ Ｐゴシック" charset="-128"/>
                <a:cs typeface="Arial" pitchFamily="34" charset="0"/>
              </a:rPr>
              <a:t>In California 20,000 acres of rangelands are lost every year</a:t>
            </a:r>
          </a:p>
          <a:p>
            <a:pPr eaLnBrk="1" hangingPunct="1"/>
            <a:r>
              <a:rPr lang="en-US" sz="2800" dirty="0">
                <a:solidFill>
                  <a:schemeClr val="bg1"/>
                </a:solidFill>
                <a:latin typeface="Arial" pitchFamily="34" charset="0"/>
                <a:ea typeface="ＭＳ Ｐゴシック" charset="-128"/>
                <a:cs typeface="Arial" pitchFamily="34" charset="0"/>
              </a:rPr>
              <a:t>Privately owned</a:t>
            </a:r>
          </a:p>
          <a:p>
            <a:pPr eaLnBrk="1" hangingPunct="1"/>
            <a:r>
              <a:rPr lang="en-US" sz="2800" dirty="0" smtClean="0">
                <a:solidFill>
                  <a:schemeClr val="bg1"/>
                </a:solidFill>
                <a:latin typeface="Arial" pitchFamily="34" charset="0"/>
                <a:ea typeface="ＭＳ Ｐゴシック" charset="-128"/>
                <a:cs typeface="Arial" pitchFamily="34" charset="0"/>
              </a:rPr>
              <a:t>Cattle </a:t>
            </a:r>
            <a:r>
              <a:rPr lang="en-US" sz="2800" dirty="0">
                <a:solidFill>
                  <a:schemeClr val="bg1"/>
                </a:solidFill>
                <a:latin typeface="Arial" pitchFamily="34" charset="0"/>
                <a:ea typeface="ＭＳ Ｐゴシック" charset="-128"/>
                <a:cs typeface="Arial" pitchFamily="34" charset="0"/>
              </a:rPr>
              <a:t>ranching: </a:t>
            </a:r>
            <a:r>
              <a:rPr lang="en-US" sz="2800" dirty="0" smtClean="0">
                <a:solidFill>
                  <a:schemeClr val="bg1"/>
                </a:solidFill>
                <a:latin typeface="Arial" pitchFamily="34" charset="0"/>
                <a:ea typeface="ＭＳ Ｐゴシック" charset="-128"/>
                <a:cs typeface="Arial" pitchFamily="34" charset="0"/>
              </a:rPr>
              <a:t>low </a:t>
            </a:r>
            <a:r>
              <a:rPr lang="en-US" sz="2800" dirty="0">
                <a:solidFill>
                  <a:schemeClr val="bg1"/>
                </a:solidFill>
                <a:latin typeface="Arial" pitchFamily="34" charset="0"/>
                <a:ea typeface="ＭＳ Ｐゴシック" charset="-128"/>
                <a:cs typeface="Arial" pitchFamily="34" charset="0"/>
              </a:rPr>
              <a:t>profits</a:t>
            </a:r>
          </a:p>
          <a:p>
            <a:pPr eaLnBrk="1" hangingPunct="1"/>
            <a:r>
              <a:rPr lang="en-US" sz="2800" dirty="0" smtClean="0">
                <a:solidFill>
                  <a:schemeClr val="bg1"/>
                </a:solidFill>
                <a:latin typeface="Arial" pitchFamily="34" charset="0"/>
                <a:ea typeface="ＭＳ Ｐゴシック" charset="-128"/>
                <a:cs typeface="Arial" pitchFamily="34" charset="0"/>
              </a:rPr>
              <a:t>Low </a:t>
            </a:r>
            <a:r>
              <a:rPr lang="en-US" sz="2800" dirty="0">
                <a:solidFill>
                  <a:schemeClr val="bg1"/>
                </a:solidFill>
                <a:latin typeface="Arial" pitchFamily="34" charset="0"/>
                <a:ea typeface="ＭＳ Ｐゴシック" charset="-128"/>
                <a:cs typeface="Arial" pitchFamily="34" charset="0"/>
              </a:rPr>
              <a:t>levels of </a:t>
            </a:r>
            <a:r>
              <a:rPr lang="en-US" sz="2800" dirty="0" smtClean="0">
                <a:solidFill>
                  <a:schemeClr val="bg1"/>
                </a:solidFill>
                <a:latin typeface="Arial" pitchFamily="34" charset="0"/>
                <a:ea typeface="ＭＳ Ｐゴシック" charset="-128"/>
                <a:cs typeface="Arial" pitchFamily="34" charset="0"/>
              </a:rPr>
              <a:t>protection</a:t>
            </a:r>
          </a:p>
          <a:p>
            <a:pPr eaLnBrk="1" hangingPunct="1"/>
            <a:endParaRPr lang="en-US" dirty="0" smtClean="0">
              <a:solidFill>
                <a:schemeClr val="bg1"/>
              </a:solidFill>
              <a:latin typeface="Arial" pitchFamily="34" charset="0"/>
              <a:ea typeface="ＭＳ Ｐゴシック" charset="-128"/>
              <a:cs typeface="Arial" pitchFamily="34" charset="0"/>
            </a:endParaRPr>
          </a:p>
          <a:p>
            <a:pPr eaLnBrk="1" hangingPunct="1"/>
            <a:endParaRPr lang="en-US" dirty="0" smtClean="0">
              <a:solidFill>
                <a:schemeClr val="bg1"/>
              </a:solidFill>
              <a:ea typeface="ＭＳ Ｐゴシック" charset="-128"/>
            </a:endParaRPr>
          </a:p>
        </p:txBody>
      </p:sp>
      <p:pic>
        <p:nvPicPr>
          <p:cNvPr id="6148" name="Picture 4" descr="Williamson_Grapes_Range_Web_t180"/>
          <p:cNvPicPr>
            <a:picLocks noChangeAspect="1" noChangeArrowheads="1"/>
          </p:cNvPicPr>
          <p:nvPr/>
        </p:nvPicPr>
        <p:blipFill>
          <a:blip r:embed="rId3" cstate="print"/>
          <a:srcRect/>
          <a:stretch>
            <a:fillRect/>
          </a:stretch>
        </p:blipFill>
        <p:spPr bwMode="auto">
          <a:xfrm>
            <a:off x="5284177" y="1647826"/>
            <a:ext cx="3276600" cy="3686175"/>
          </a:xfrm>
          <a:prstGeom prst="rect">
            <a:avLst/>
          </a:prstGeom>
          <a:noFill/>
          <a:ln w="9525">
            <a:noFill/>
            <a:miter lim="800000"/>
            <a:headEnd/>
            <a:tailEnd/>
          </a:ln>
        </p:spPr>
      </p:pic>
      <p:sp>
        <p:nvSpPr>
          <p:cNvPr id="6149" name="Line 3"/>
          <p:cNvSpPr>
            <a:spLocks noChangeShapeType="1"/>
          </p:cNvSpPr>
          <p:nvPr/>
        </p:nvSpPr>
        <p:spPr bwMode="auto">
          <a:xfrm>
            <a:off x="0" y="1371600"/>
            <a:ext cx="9144000" cy="0"/>
          </a:xfrm>
          <a:prstGeom prst="line">
            <a:avLst/>
          </a:prstGeom>
          <a:noFill/>
          <a:ln w="38100">
            <a:solidFill>
              <a:schemeClr val="bg1"/>
            </a:solidFill>
            <a:round/>
            <a:headEnd/>
            <a:tailEnd/>
          </a:ln>
        </p:spPr>
        <p:txBody>
          <a:bodyPr/>
          <a:lstStyle/>
          <a:p>
            <a:endParaRPr lang="en-US" dirty="0"/>
          </a:p>
        </p:txBody>
      </p:sp>
      <p:sp>
        <p:nvSpPr>
          <p:cNvPr id="2" name="TextBox 1"/>
          <p:cNvSpPr txBox="1"/>
          <p:nvPr/>
        </p:nvSpPr>
        <p:spPr>
          <a:xfrm>
            <a:off x="266700" y="5334002"/>
            <a:ext cx="7772400" cy="1661993"/>
          </a:xfrm>
          <a:prstGeom prst="rect">
            <a:avLst/>
          </a:prstGeom>
          <a:noFill/>
        </p:spPr>
        <p:txBody>
          <a:bodyPr wrap="square" rtlCol="0">
            <a:spAutoFit/>
          </a:bodyPr>
          <a:lstStyle/>
          <a:p>
            <a:r>
              <a:rPr lang="en-US" sz="2800" dirty="0" smtClean="0">
                <a:solidFill>
                  <a:srgbClr val="FFC000"/>
                </a:solidFill>
                <a:latin typeface="Arial" pitchFamily="34" charset="0"/>
                <a:ea typeface="ＭＳ Ｐゴシック" charset="-128"/>
                <a:cs typeface="Arial" pitchFamily="34" charset="0"/>
              </a:rPr>
              <a:t>Land conversion and climate </a:t>
            </a:r>
            <a:r>
              <a:rPr lang="en-US" sz="2800" dirty="0">
                <a:solidFill>
                  <a:srgbClr val="FFC000"/>
                </a:solidFill>
                <a:latin typeface="Arial" pitchFamily="34" charset="0"/>
                <a:ea typeface="ＭＳ Ｐゴシック" charset="-128"/>
                <a:cs typeface="Arial" pitchFamily="34" charset="0"/>
              </a:rPr>
              <a:t>change lead to loss of grazing land, water availability, and </a:t>
            </a:r>
            <a:r>
              <a:rPr lang="en-US" sz="2800" dirty="0" smtClean="0">
                <a:solidFill>
                  <a:srgbClr val="FFC000"/>
                </a:solidFill>
                <a:latin typeface="Arial" pitchFamily="34" charset="0"/>
                <a:ea typeface="ＭＳ Ｐゴシック" charset="-128"/>
                <a:cs typeface="Arial" pitchFamily="34" charset="0"/>
              </a:rPr>
              <a:t>altered </a:t>
            </a:r>
            <a:r>
              <a:rPr lang="en-US" sz="2800" dirty="0">
                <a:solidFill>
                  <a:srgbClr val="FFC000"/>
                </a:solidFill>
                <a:latin typeface="Arial" pitchFamily="34" charset="0"/>
                <a:ea typeface="ＭＳ Ｐゴシック" charset="-128"/>
                <a:cs typeface="Arial" pitchFamily="34" charset="0"/>
              </a:rPr>
              <a:t>species distribution</a:t>
            </a:r>
          </a:p>
          <a:p>
            <a:endParaRPr lang="en-US" dirty="0"/>
          </a:p>
        </p:txBody>
      </p:sp>
    </p:spTree>
    <p:extLst>
      <p:ext uri="{BB962C8B-B14F-4D97-AF65-F5344CB8AC3E}">
        <p14:creationId xmlns:p14="http://schemas.microsoft.com/office/powerpoint/2010/main" val="16947677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dirty="0" smtClean="0">
                <a:solidFill>
                  <a:schemeClr val="bg1"/>
                </a:solidFill>
                <a:latin typeface="Arial" pitchFamily="34" charset="0"/>
                <a:cs typeface="Arial" pitchFamily="34" charset="0"/>
              </a:rPr>
              <a:t>Project Scenarios</a:t>
            </a:r>
            <a:endParaRPr lang="en-US"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447802"/>
            <a:ext cx="8534400" cy="4906963"/>
          </a:xfrm>
        </p:spPr>
        <p:txBody>
          <a:bodyPr/>
          <a:lstStyle/>
          <a:p>
            <a:r>
              <a:rPr lang="en-US" sz="2400" dirty="0" smtClean="0">
                <a:solidFill>
                  <a:schemeClr val="bg1"/>
                </a:solidFill>
                <a:latin typeface="Arial" pitchFamily="34" charset="0"/>
                <a:cs typeface="Arial" pitchFamily="34" charset="0"/>
              </a:rPr>
              <a:t>Six </a:t>
            </a:r>
            <a:r>
              <a:rPr lang="en-US" sz="2400" dirty="0">
                <a:solidFill>
                  <a:schemeClr val="bg1"/>
                </a:solidFill>
                <a:latin typeface="Arial" pitchFamily="34" charset="0"/>
                <a:cs typeface="Arial" pitchFamily="34" charset="0"/>
              </a:rPr>
              <a:t>spatially-explicit </a:t>
            </a:r>
            <a:r>
              <a:rPr lang="en-US" sz="2400" dirty="0" smtClean="0">
                <a:solidFill>
                  <a:schemeClr val="bg1"/>
                </a:solidFill>
                <a:latin typeface="Arial" pitchFamily="34" charset="0"/>
                <a:cs typeface="Arial" pitchFamily="34" charset="0"/>
              </a:rPr>
              <a:t>climate change/land use change </a:t>
            </a:r>
            <a:r>
              <a:rPr lang="en-US" sz="2400" dirty="0">
                <a:solidFill>
                  <a:schemeClr val="bg1"/>
                </a:solidFill>
                <a:latin typeface="Arial" pitchFamily="34" charset="0"/>
                <a:cs typeface="Arial" pitchFamily="34" charset="0"/>
              </a:rPr>
              <a:t>scenarios from years 2000 – 2100 consistent with three </a:t>
            </a:r>
            <a:r>
              <a:rPr lang="en-US" sz="2400" dirty="0" smtClean="0">
                <a:solidFill>
                  <a:schemeClr val="bg1"/>
                </a:solidFill>
                <a:latin typeface="Arial" pitchFamily="34" charset="0"/>
                <a:cs typeface="Arial" pitchFamily="34" charset="0"/>
              </a:rPr>
              <a:t>IPCC emission scenarios and two global climate models – </a:t>
            </a:r>
          </a:p>
          <a:p>
            <a:endParaRPr lang="en-US" sz="1200" dirty="0" smtClean="0">
              <a:solidFill>
                <a:schemeClr val="bg1"/>
              </a:solidFill>
              <a:latin typeface="Arial" pitchFamily="34" charset="0"/>
              <a:cs typeface="Arial" pitchFamily="34" charset="0"/>
            </a:endParaRPr>
          </a:p>
          <a:p>
            <a:pPr marL="0" indent="0">
              <a:buNone/>
            </a:pPr>
            <a:endParaRPr lang="en-US" sz="2000" dirty="0" smtClean="0">
              <a:solidFill>
                <a:srgbClr val="C3E49E"/>
              </a:solidFill>
              <a:latin typeface="Arial" pitchFamily="34" charset="0"/>
              <a:cs typeface="Arial" pitchFamily="34" charset="0"/>
            </a:endParaRPr>
          </a:p>
          <a:p>
            <a:pPr marL="0" indent="0">
              <a:buNone/>
            </a:pPr>
            <a:endParaRPr lang="en-US" sz="2000" dirty="0">
              <a:solidFill>
                <a:srgbClr val="C3E49E"/>
              </a:solidFill>
              <a:latin typeface="Arial" pitchFamily="34" charset="0"/>
              <a:cs typeface="Arial" pitchFamily="34" charset="0"/>
            </a:endParaRPr>
          </a:p>
          <a:p>
            <a:pPr marL="0" indent="0">
              <a:buNone/>
            </a:pPr>
            <a:endParaRPr lang="en-US" sz="2000" dirty="0" smtClean="0">
              <a:solidFill>
                <a:srgbClr val="C3E49E"/>
              </a:solidFill>
              <a:latin typeface="Arial" pitchFamily="34" charset="0"/>
              <a:cs typeface="Arial" pitchFamily="34" charset="0"/>
            </a:endParaRPr>
          </a:p>
          <a:p>
            <a:pPr marL="0" indent="0">
              <a:buNone/>
            </a:pPr>
            <a:endParaRPr lang="en-US" sz="2000" dirty="0" smtClean="0">
              <a:solidFill>
                <a:srgbClr val="C3E49E"/>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Assess  </a:t>
            </a:r>
            <a:r>
              <a:rPr lang="en-US" sz="2400" dirty="0">
                <a:solidFill>
                  <a:schemeClr val="bg1"/>
                </a:solidFill>
                <a:latin typeface="Arial" pitchFamily="34" charset="0"/>
                <a:cs typeface="Arial" pitchFamily="34" charset="0"/>
              </a:rPr>
              <a:t>potential threats to </a:t>
            </a:r>
            <a:r>
              <a:rPr lang="en-US" sz="2400" dirty="0" smtClean="0">
                <a:solidFill>
                  <a:schemeClr val="bg1"/>
                </a:solidFill>
                <a:latin typeface="Arial" pitchFamily="34" charset="0"/>
                <a:cs typeface="Arial" pitchFamily="34" charset="0"/>
              </a:rPr>
              <a:t>rangeland </a:t>
            </a:r>
            <a:r>
              <a:rPr lang="en-US" sz="2400" dirty="0">
                <a:solidFill>
                  <a:schemeClr val="bg1"/>
                </a:solidFill>
                <a:latin typeface="Arial" pitchFamily="34" charset="0"/>
                <a:cs typeface="Arial" pitchFamily="34" charset="0"/>
              </a:rPr>
              <a:t>ecosystem services </a:t>
            </a:r>
            <a:endParaRPr lang="en-US" sz="2400" dirty="0" smtClean="0">
              <a:solidFill>
                <a:schemeClr val="bg1"/>
              </a:solidFill>
              <a:latin typeface="Arial" pitchFamily="34" charset="0"/>
              <a:cs typeface="Arial" pitchFamily="34" charset="0"/>
            </a:endParaRPr>
          </a:p>
          <a:p>
            <a:pPr marL="857250" lvl="1" indent="-457200">
              <a:buFont typeface="+mj-lt"/>
              <a:buAutoNum type="arabicPeriod"/>
            </a:pPr>
            <a:r>
              <a:rPr lang="en-US" sz="2400" dirty="0" smtClean="0">
                <a:solidFill>
                  <a:schemeClr val="bg1"/>
                </a:solidFill>
                <a:latin typeface="Arial" pitchFamily="34" charset="0"/>
                <a:cs typeface="Arial" pitchFamily="34" charset="0"/>
              </a:rPr>
              <a:t>wildlife habitat </a:t>
            </a:r>
            <a:endParaRPr lang="en-US" sz="2400" dirty="0">
              <a:solidFill>
                <a:schemeClr val="bg1"/>
              </a:solidFill>
              <a:latin typeface="Arial" pitchFamily="34" charset="0"/>
              <a:cs typeface="Arial" pitchFamily="34" charset="0"/>
            </a:endParaRPr>
          </a:p>
          <a:p>
            <a:pPr marL="857250" lvl="1" indent="-457200">
              <a:buFont typeface="+mj-lt"/>
              <a:buAutoNum type="arabicPeriod"/>
            </a:pPr>
            <a:r>
              <a:rPr lang="en-US" sz="2400" dirty="0" smtClean="0">
                <a:solidFill>
                  <a:schemeClr val="bg1"/>
                </a:solidFill>
                <a:latin typeface="Arial" pitchFamily="34" charset="0"/>
                <a:cs typeface="Arial" pitchFamily="34" charset="0"/>
              </a:rPr>
              <a:t>water availability (</a:t>
            </a:r>
            <a:r>
              <a:rPr lang="en-US" sz="2400" dirty="0" smtClean="0">
                <a:solidFill>
                  <a:srgbClr val="C3E49E"/>
                </a:solidFill>
                <a:latin typeface="Arial" pitchFamily="34" charset="0"/>
                <a:cs typeface="Arial" pitchFamily="34" charset="0"/>
              </a:rPr>
              <a:t>Lorraine Flint and Alan Flint, USGS</a:t>
            </a:r>
            <a:r>
              <a:rPr lang="en-US" sz="240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a:p>
            <a:pPr marL="857250" lvl="1" indent="-457200">
              <a:buFont typeface="+mj-lt"/>
              <a:buAutoNum type="arabicPeriod"/>
            </a:pPr>
            <a:r>
              <a:rPr lang="en-US" sz="2400" dirty="0" smtClean="0">
                <a:solidFill>
                  <a:schemeClr val="bg1"/>
                </a:solidFill>
                <a:latin typeface="Arial" pitchFamily="34" charset="0"/>
                <a:cs typeface="Arial" pitchFamily="34" charset="0"/>
              </a:rPr>
              <a:t>carbon sequestration</a:t>
            </a:r>
          </a:p>
        </p:txBody>
      </p:sp>
      <p:graphicFrame>
        <p:nvGraphicFramePr>
          <p:cNvPr id="4" name="Object 3"/>
          <p:cNvGraphicFramePr>
            <a:graphicFrameLocks/>
          </p:cNvGraphicFramePr>
          <p:nvPr>
            <p:extLst>
              <p:ext uri="{D42A27DB-BD31-4B8C-83A1-F6EECF244321}">
                <p14:modId xmlns:p14="http://schemas.microsoft.com/office/powerpoint/2010/main" val="390694286"/>
              </p:ext>
            </p:extLst>
          </p:nvPr>
        </p:nvGraphicFramePr>
        <p:xfrm>
          <a:off x="7467600" y="6089650"/>
          <a:ext cx="1752600" cy="725488"/>
        </p:xfrm>
        <a:graphic>
          <a:graphicData uri="http://schemas.openxmlformats.org/presentationml/2006/ole">
            <mc:AlternateContent xmlns:mc="http://schemas.openxmlformats.org/markup-compatibility/2006">
              <mc:Choice xmlns:v="urn:schemas-microsoft-com:vml" Requires="v">
                <p:oleObj spid="_x0000_s149544" name="CorelDRAW" r:id="rId4" imgW="1311623" imgH="517177" progId="">
                  <p:embed/>
                </p:oleObj>
              </mc:Choice>
              <mc:Fallback>
                <p:oleObj name="CorelDRAW" r:id="rId4" imgW="1311623" imgH="517177"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089650"/>
                        <a:ext cx="1752600" cy="7254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3"/>
          <p:cNvSpPr>
            <a:spLocks noChangeShapeType="1"/>
          </p:cNvSpPr>
          <p:nvPr/>
        </p:nvSpPr>
        <p:spPr bwMode="auto">
          <a:xfrm>
            <a:off x="0" y="1295400"/>
            <a:ext cx="9144000" cy="0"/>
          </a:xfrm>
          <a:prstGeom prst="line">
            <a:avLst/>
          </a:prstGeom>
          <a:noFill/>
          <a:ln w="38100">
            <a:solidFill>
              <a:schemeClr val="bg1"/>
            </a:solidFill>
            <a:round/>
            <a:headEnd/>
            <a:tailEnd/>
          </a:ln>
        </p:spPr>
        <p:txBody>
          <a:bodyPr/>
          <a:lstStyle/>
          <a:p>
            <a:endParaRPr lang="en-US" dirty="0">
              <a:solidFill>
                <a:prstClr val="black"/>
              </a:solidFill>
            </a:endParaRPr>
          </a:p>
        </p:txBody>
      </p:sp>
      <p:sp>
        <p:nvSpPr>
          <p:cNvPr id="7" name="Freeform 6"/>
          <p:cNvSpPr/>
          <p:nvPr/>
        </p:nvSpPr>
        <p:spPr>
          <a:xfrm>
            <a:off x="3505201" y="2739805"/>
            <a:ext cx="2433483" cy="1828800"/>
          </a:xfrm>
          <a:custGeom>
            <a:avLst/>
            <a:gdLst>
              <a:gd name="connsiteX0" fmla="*/ 0 w 1857374"/>
              <a:gd name="connsiteY0" fmla="*/ 92869 h 928687"/>
              <a:gd name="connsiteX1" fmla="*/ 27201 w 1857374"/>
              <a:gd name="connsiteY1" fmla="*/ 27201 h 928687"/>
              <a:gd name="connsiteX2" fmla="*/ 92869 w 1857374"/>
              <a:gd name="connsiteY2" fmla="*/ 0 h 928687"/>
              <a:gd name="connsiteX3" fmla="*/ 1764505 w 1857374"/>
              <a:gd name="connsiteY3" fmla="*/ 0 h 928687"/>
              <a:gd name="connsiteX4" fmla="*/ 1830173 w 1857374"/>
              <a:gd name="connsiteY4" fmla="*/ 27201 h 928687"/>
              <a:gd name="connsiteX5" fmla="*/ 1857374 w 1857374"/>
              <a:gd name="connsiteY5" fmla="*/ 92869 h 928687"/>
              <a:gd name="connsiteX6" fmla="*/ 1857374 w 1857374"/>
              <a:gd name="connsiteY6" fmla="*/ 835818 h 928687"/>
              <a:gd name="connsiteX7" fmla="*/ 1830173 w 1857374"/>
              <a:gd name="connsiteY7" fmla="*/ 901486 h 928687"/>
              <a:gd name="connsiteX8" fmla="*/ 1764505 w 1857374"/>
              <a:gd name="connsiteY8" fmla="*/ 928687 h 928687"/>
              <a:gd name="connsiteX9" fmla="*/ 92869 w 1857374"/>
              <a:gd name="connsiteY9" fmla="*/ 928687 h 928687"/>
              <a:gd name="connsiteX10" fmla="*/ 27201 w 1857374"/>
              <a:gd name="connsiteY10" fmla="*/ 901486 h 928687"/>
              <a:gd name="connsiteX11" fmla="*/ 0 w 1857374"/>
              <a:gd name="connsiteY11" fmla="*/ 835818 h 928687"/>
              <a:gd name="connsiteX12" fmla="*/ 0 w 1857374"/>
              <a:gd name="connsiteY12" fmla="*/ 92869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7374" h="928687">
                <a:moveTo>
                  <a:pt x="0" y="92869"/>
                </a:moveTo>
                <a:cubicBezTo>
                  <a:pt x="0" y="68239"/>
                  <a:pt x="9784" y="44617"/>
                  <a:pt x="27201" y="27201"/>
                </a:cubicBezTo>
                <a:cubicBezTo>
                  <a:pt x="44617" y="9785"/>
                  <a:pt x="68239" y="0"/>
                  <a:pt x="92869" y="0"/>
                </a:cubicBezTo>
                <a:lnTo>
                  <a:pt x="1764505" y="0"/>
                </a:lnTo>
                <a:cubicBezTo>
                  <a:pt x="1789135" y="0"/>
                  <a:pt x="1812757" y="9784"/>
                  <a:pt x="1830173" y="27201"/>
                </a:cubicBezTo>
                <a:cubicBezTo>
                  <a:pt x="1847589" y="44617"/>
                  <a:pt x="1857374" y="68239"/>
                  <a:pt x="1857374" y="92869"/>
                </a:cubicBezTo>
                <a:lnTo>
                  <a:pt x="1857374" y="835818"/>
                </a:lnTo>
                <a:cubicBezTo>
                  <a:pt x="1857374" y="860448"/>
                  <a:pt x="1847590" y="884070"/>
                  <a:pt x="1830173" y="901486"/>
                </a:cubicBezTo>
                <a:cubicBezTo>
                  <a:pt x="1812757" y="918902"/>
                  <a:pt x="1789135" y="928687"/>
                  <a:pt x="1764505" y="928687"/>
                </a:cubicBezTo>
                <a:lnTo>
                  <a:pt x="92869" y="928687"/>
                </a:lnTo>
                <a:cubicBezTo>
                  <a:pt x="68239" y="928687"/>
                  <a:pt x="44617" y="918903"/>
                  <a:pt x="27201" y="901486"/>
                </a:cubicBezTo>
                <a:cubicBezTo>
                  <a:pt x="9785" y="884070"/>
                  <a:pt x="0" y="860448"/>
                  <a:pt x="0" y="835818"/>
                </a:cubicBezTo>
                <a:lnTo>
                  <a:pt x="0" y="92869"/>
                </a:lnTo>
                <a:close/>
              </a:path>
            </a:pathLst>
          </a:custGeom>
          <a:solidFill>
            <a:schemeClr val="tx2">
              <a:lumMod val="40000"/>
              <a:lumOff val="60000"/>
            </a:schemeClr>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36090" tIns="36090" rIns="36090" bIns="36090" numCol="1" spcCol="1270" anchor="ctr" anchorCtr="0">
            <a:noAutofit/>
          </a:bodyPr>
          <a:lstStyle/>
          <a:p>
            <a:pPr lvl="0" algn="ctr" defTabSz="622300">
              <a:lnSpc>
                <a:spcPct val="90000"/>
              </a:lnSpc>
              <a:spcBef>
                <a:spcPct val="0"/>
              </a:spcBef>
              <a:spcAft>
                <a:spcPct val="35000"/>
              </a:spcAft>
            </a:pPr>
            <a:r>
              <a:rPr lang="en-US" kern="1200" dirty="0" smtClean="0">
                <a:solidFill>
                  <a:schemeClr val="tx1"/>
                </a:solidFill>
                <a:latin typeface="Arial" pitchFamily="34" charset="0"/>
                <a:cs typeface="Arial" pitchFamily="34" charset="0"/>
              </a:rPr>
              <a:t>A1B (wealth and technology)</a:t>
            </a:r>
          </a:p>
          <a:p>
            <a:pPr lvl="0" algn="ctr" defTabSz="622300">
              <a:lnSpc>
                <a:spcPct val="90000"/>
              </a:lnSpc>
              <a:spcBef>
                <a:spcPct val="0"/>
              </a:spcBef>
              <a:spcAft>
                <a:spcPct val="35000"/>
              </a:spcAft>
            </a:pPr>
            <a:r>
              <a:rPr lang="en-US" sz="1600" kern="1200" dirty="0" smtClean="0">
                <a:solidFill>
                  <a:schemeClr val="tx1"/>
                </a:solidFill>
                <a:latin typeface="Arial" pitchFamily="34" charset="0"/>
                <a:cs typeface="Arial" pitchFamily="34" charset="0"/>
              </a:rPr>
              <a:t>1. CSIRO Mark 3.5 GCM (warm, wet future)</a:t>
            </a:r>
          </a:p>
          <a:p>
            <a:pPr lvl="0" algn="ctr" defTabSz="622300">
              <a:lnSpc>
                <a:spcPct val="90000"/>
              </a:lnSpc>
              <a:spcBef>
                <a:spcPct val="0"/>
              </a:spcBef>
              <a:spcAft>
                <a:spcPct val="35000"/>
              </a:spcAft>
            </a:pPr>
            <a:r>
              <a:rPr lang="en-US" sz="1600" kern="1200" dirty="0" smtClean="0">
                <a:solidFill>
                  <a:schemeClr val="tx1"/>
                </a:solidFill>
                <a:latin typeface="Arial" pitchFamily="34" charset="0"/>
                <a:cs typeface="Arial" pitchFamily="34" charset="0"/>
              </a:rPr>
              <a:t>2. MIROC 3.2 (medres) (hot, dry future)</a:t>
            </a:r>
            <a:endParaRPr lang="en-US" sz="1600" kern="1200" dirty="0">
              <a:solidFill>
                <a:schemeClr val="tx1"/>
              </a:solidFill>
              <a:latin typeface="Arial" pitchFamily="34" charset="0"/>
              <a:cs typeface="Arial" pitchFamily="34" charset="0"/>
            </a:endParaRPr>
          </a:p>
        </p:txBody>
      </p:sp>
      <p:sp>
        <p:nvSpPr>
          <p:cNvPr id="8" name="Freeform 7"/>
          <p:cNvSpPr/>
          <p:nvPr/>
        </p:nvSpPr>
        <p:spPr>
          <a:xfrm>
            <a:off x="6324601" y="2854105"/>
            <a:ext cx="2433483" cy="1600200"/>
          </a:xfrm>
          <a:custGeom>
            <a:avLst/>
            <a:gdLst>
              <a:gd name="connsiteX0" fmla="*/ 0 w 1857374"/>
              <a:gd name="connsiteY0" fmla="*/ 92869 h 928687"/>
              <a:gd name="connsiteX1" fmla="*/ 27201 w 1857374"/>
              <a:gd name="connsiteY1" fmla="*/ 27201 h 928687"/>
              <a:gd name="connsiteX2" fmla="*/ 92869 w 1857374"/>
              <a:gd name="connsiteY2" fmla="*/ 0 h 928687"/>
              <a:gd name="connsiteX3" fmla="*/ 1764505 w 1857374"/>
              <a:gd name="connsiteY3" fmla="*/ 0 h 928687"/>
              <a:gd name="connsiteX4" fmla="*/ 1830173 w 1857374"/>
              <a:gd name="connsiteY4" fmla="*/ 27201 h 928687"/>
              <a:gd name="connsiteX5" fmla="*/ 1857374 w 1857374"/>
              <a:gd name="connsiteY5" fmla="*/ 92869 h 928687"/>
              <a:gd name="connsiteX6" fmla="*/ 1857374 w 1857374"/>
              <a:gd name="connsiteY6" fmla="*/ 835818 h 928687"/>
              <a:gd name="connsiteX7" fmla="*/ 1830173 w 1857374"/>
              <a:gd name="connsiteY7" fmla="*/ 901486 h 928687"/>
              <a:gd name="connsiteX8" fmla="*/ 1764505 w 1857374"/>
              <a:gd name="connsiteY8" fmla="*/ 928687 h 928687"/>
              <a:gd name="connsiteX9" fmla="*/ 92869 w 1857374"/>
              <a:gd name="connsiteY9" fmla="*/ 928687 h 928687"/>
              <a:gd name="connsiteX10" fmla="*/ 27201 w 1857374"/>
              <a:gd name="connsiteY10" fmla="*/ 901486 h 928687"/>
              <a:gd name="connsiteX11" fmla="*/ 0 w 1857374"/>
              <a:gd name="connsiteY11" fmla="*/ 835818 h 928687"/>
              <a:gd name="connsiteX12" fmla="*/ 0 w 1857374"/>
              <a:gd name="connsiteY12" fmla="*/ 92869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7374" h="928687">
                <a:moveTo>
                  <a:pt x="0" y="92869"/>
                </a:moveTo>
                <a:cubicBezTo>
                  <a:pt x="0" y="68239"/>
                  <a:pt x="9784" y="44617"/>
                  <a:pt x="27201" y="27201"/>
                </a:cubicBezTo>
                <a:cubicBezTo>
                  <a:pt x="44617" y="9785"/>
                  <a:pt x="68239" y="0"/>
                  <a:pt x="92869" y="0"/>
                </a:cubicBezTo>
                <a:lnTo>
                  <a:pt x="1764505" y="0"/>
                </a:lnTo>
                <a:cubicBezTo>
                  <a:pt x="1789135" y="0"/>
                  <a:pt x="1812757" y="9784"/>
                  <a:pt x="1830173" y="27201"/>
                </a:cubicBezTo>
                <a:cubicBezTo>
                  <a:pt x="1847589" y="44617"/>
                  <a:pt x="1857374" y="68239"/>
                  <a:pt x="1857374" y="92869"/>
                </a:cubicBezTo>
                <a:lnTo>
                  <a:pt x="1857374" y="835818"/>
                </a:lnTo>
                <a:cubicBezTo>
                  <a:pt x="1857374" y="860448"/>
                  <a:pt x="1847590" y="884070"/>
                  <a:pt x="1830173" y="901486"/>
                </a:cubicBezTo>
                <a:cubicBezTo>
                  <a:pt x="1812757" y="918902"/>
                  <a:pt x="1789135" y="928687"/>
                  <a:pt x="1764505" y="928687"/>
                </a:cubicBezTo>
                <a:lnTo>
                  <a:pt x="92869" y="928687"/>
                </a:lnTo>
                <a:cubicBezTo>
                  <a:pt x="68239" y="928687"/>
                  <a:pt x="44617" y="918903"/>
                  <a:pt x="27201" y="901486"/>
                </a:cubicBezTo>
                <a:cubicBezTo>
                  <a:pt x="9785" y="884070"/>
                  <a:pt x="0" y="860448"/>
                  <a:pt x="0" y="835818"/>
                </a:cubicBezTo>
                <a:lnTo>
                  <a:pt x="0" y="92869"/>
                </a:lnTo>
                <a:close/>
              </a:path>
            </a:pathLst>
          </a:custGeom>
          <a:solidFill>
            <a:schemeClr val="tx2">
              <a:lumMod val="40000"/>
              <a:lumOff val="60000"/>
            </a:schemeClr>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36090" tIns="36090" rIns="36090" bIns="36090" numCol="1" spcCol="1270" anchor="ctr" anchorCtr="0">
            <a:noAutofit/>
          </a:bodyPr>
          <a:lstStyle/>
          <a:p>
            <a:pPr lvl="0" algn="ctr" defTabSz="622300">
              <a:lnSpc>
                <a:spcPct val="90000"/>
              </a:lnSpc>
              <a:spcBef>
                <a:spcPct val="0"/>
              </a:spcBef>
              <a:spcAft>
                <a:spcPct val="35000"/>
              </a:spcAft>
            </a:pPr>
            <a:r>
              <a:rPr lang="en-US" kern="1200" dirty="0" smtClean="0">
                <a:solidFill>
                  <a:schemeClr val="tx1"/>
                </a:solidFill>
                <a:latin typeface="Arial" pitchFamily="34" charset="0"/>
                <a:cs typeface="Arial" pitchFamily="34" charset="0"/>
              </a:rPr>
              <a:t>A2 (population </a:t>
            </a:r>
            <a:r>
              <a:rPr lang="en-US" dirty="0" smtClean="0">
                <a:solidFill>
                  <a:schemeClr val="tx1"/>
                </a:solidFill>
                <a:latin typeface="Arial" pitchFamily="34" charset="0"/>
                <a:cs typeface="Arial" pitchFamily="34" charset="0"/>
              </a:rPr>
              <a:t>pressures</a:t>
            </a:r>
            <a:r>
              <a:rPr lang="en-US" kern="1200" dirty="0" smtClean="0">
                <a:solidFill>
                  <a:schemeClr val="tx1"/>
                </a:solidFill>
                <a:latin typeface="Arial" pitchFamily="34" charset="0"/>
                <a:cs typeface="Arial" pitchFamily="34" charset="0"/>
              </a:rPr>
              <a:t>)</a:t>
            </a:r>
          </a:p>
          <a:p>
            <a:pPr lvl="0" algn="ctr" defTabSz="622300">
              <a:lnSpc>
                <a:spcPct val="90000"/>
              </a:lnSpc>
              <a:spcBef>
                <a:spcPct val="0"/>
              </a:spcBef>
              <a:spcAft>
                <a:spcPct val="35000"/>
              </a:spcAft>
            </a:pPr>
            <a:r>
              <a:rPr lang="en-US" sz="1600" kern="1200" dirty="0" smtClean="0">
                <a:solidFill>
                  <a:schemeClr val="tx1"/>
                </a:solidFill>
                <a:latin typeface="Arial" pitchFamily="34" charset="0"/>
                <a:cs typeface="Arial" pitchFamily="34" charset="0"/>
              </a:rPr>
              <a:t>1. PCM (warm, wet future)</a:t>
            </a:r>
          </a:p>
          <a:p>
            <a:pPr lvl="0" algn="ctr" defTabSz="622300">
              <a:lnSpc>
                <a:spcPct val="90000"/>
              </a:lnSpc>
              <a:spcBef>
                <a:spcPct val="0"/>
              </a:spcBef>
              <a:spcAft>
                <a:spcPct val="35000"/>
              </a:spcAft>
            </a:pPr>
            <a:r>
              <a:rPr lang="en-US" sz="1600" kern="1200" dirty="0" smtClean="0">
                <a:solidFill>
                  <a:schemeClr val="tx1"/>
                </a:solidFill>
                <a:latin typeface="Arial" pitchFamily="34" charset="0"/>
                <a:cs typeface="Arial" pitchFamily="34" charset="0"/>
              </a:rPr>
              <a:t>2. GFDL CM 2.1 (hot, dry future)</a:t>
            </a:r>
            <a:endParaRPr lang="en-US" sz="1600" kern="1200" dirty="0">
              <a:solidFill>
                <a:schemeClr val="tx1"/>
              </a:solidFill>
              <a:latin typeface="Arial" pitchFamily="34" charset="0"/>
              <a:cs typeface="Arial" pitchFamily="34" charset="0"/>
            </a:endParaRPr>
          </a:p>
        </p:txBody>
      </p:sp>
      <p:sp>
        <p:nvSpPr>
          <p:cNvPr id="9" name="Freeform 8"/>
          <p:cNvSpPr/>
          <p:nvPr/>
        </p:nvSpPr>
        <p:spPr>
          <a:xfrm>
            <a:off x="757084" y="2854105"/>
            <a:ext cx="2433483" cy="1600200"/>
          </a:xfrm>
          <a:custGeom>
            <a:avLst/>
            <a:gdLst>
              <a:gd name="connsiteX0" fmla="*/ 0 w 1857374"/>
              <a:gd name="connsiteY0" fmla="*/ 92869 h 928687"/>
              <a:gd name="connsiteX1" fmla="*/ 27201 w 1857374"/>
              <a:gd name="connsiteY1" fmla="*/ 27201 h 928687"/>
              <a:gd name="connsiteX2" fmla="*/ 92869 w 1857374"/>
              <a:gd name="connsiteY2" fmla="*/ 0 h 928687"/>
              <a:gd name="connsiteX3" fmla="*/ 1764505 w 1857374"/>
              <a:gd name="connsiteY3" fmla="*/ 0 h 928687"/>
              <a:gd name="connsiteX4" fmla="*/ 1830173 w 1857374"/>
              <a:gd name="connsiteY4" fmla="*/ 27201 h 928687"/>
              <a:gd name="connsiteX5" fmla="*/ 1857374 w 1857374"/>
              <a:gd name="connsiteY5" fmla="*/ 92869 h 928687"/>
              <a:gd name="connsiteX6" fmla="*/ 1857374 w 1857374"/>
              <a:gd name="connsiteY6" fmla="*/ 835818 h 928687"/>
              <a:gd name="connsiteX7" fmla="*/ 1830173 w 1857374"/>
              <a:gd name="connsiteY7" fmla="*/ 901486 h 928687"/>
              <a:gd name="connsiteX8" fmla="*/ 1764505 w 1857374"/>
              <a:gd name="connsiteY8" fmla="*/ 928687 h 928687"/>
              <a:gd name="connsiteX9" fmla="*/ 92869 w 1857374"/>
              <a:gd name="connsiteY9" fmla="*/ 928687 h 928687"/>
              <a:gd name="connsiteX10" fmla="*/ 27201 w 1857374"/>
              <a:gd name="connsiteY10" fmla="*/ 901486 h 928687"/>
              <a:gd name="connsiteX11" fmla="*/ 0 w 1857374"/>
              <a:gd name="connsiteY11" fmla="*/ 835818 h 928687"/>
              <a:gd name="connsiteX12" fmla="*/ 0 w 1857374"/>
              <a:gd name="connsiteY12" fmla="*/ 92869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7374" h="928687">
                <a:moveTo>
                  <a:pt x="0" y="92869"/>
                </a:moveTo>
                <a:cubicBezTo>
                  <a:pt x="0" y="68239"/>
                  <a:pt x="9784" y="44617"/>
                  <a:pt x="27201" y="27201"/>
                </a:cubicBezTo>
                <a:cubicBezTo>
                  <a:pt x="44617" y="9785"/>
                  <a:pt x="68239" y="0"/>
                  <a:pt x="92869" y="0"/>
                </a:cubicBezTo>
                <a:lnTo>
                  <a:pt x="1764505" y="0"/>
                </a:lnTo>
                <a:cubicBezTo>
                  <a:pt x="1789135" y="0"/>
                  <a:pt x="1812757" y="9784"/>
                  <a:pt x="1830173" y="27201"/>
                </a:cubicBezTo>
                <a:cubicBezTo>
                  <a:pt x="1847589" y="44617"/>
                  <a:pt x="1857374" y="68239"/>
                  <a:pt x="1857374" y="92869"/>
                </a:cubicBezTo>
                <a:lnTo>
                  <a:pt x="1857374" y="835818"/>
                </a:lnTo>
                <a:cubicBezTo>
                  <a:pt x="1857374" y="860448"/>
                  <a:pt x="1847590" y="884070"/>
                  <a:pt x="1830173" y="901486"/>
                </a:cubicBezTo>
                <a:cubicBezTo>
                  <a:pt x="1812757" y="918902"/>
                  <a:pt x="1789135" y="928687"/>
                  <a:pt x="1764505" y="928687"/>
                </a:cubicBezTo>
                <a:lnTo>
                  <a:pt x="92869" y="928687"/>
                </a:lnTo>
                <a:cubicBezTo>
                  <a:pt x="68239" y="928687"/>
                  <a:pt x="44617" y="918903"/>
                  <a:pt x="27201" y="901486"/>
                </a:cubicBezTo>
                <a:cubicBezTo>
                  <a:pt x="9785" y="884070"/>
                  <a:pt x="0" y="860448"/>
                  <a:pt x="0" y="835818"/>
                </a:cubicBezTo>
                <a:lnTo>
                  <a:pt x="0" y="92869"/>
                </a:lnTo>
                <a:close/>
              </a:path>
            </a:pathLst>
          </a:custGeom>
          <a:solidFill>
            <a:schemeClr val="tx2">
              <a:lumMod val="40000"/>
              <a:lumOff val="60000"/>
            </a:schemeClr>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31645" tIns="31645" rIns="31645" bIns="31645" numCol="1" spcCol="1270" anchor="ctr" anchorCtr="0">
            <a:noAutofit/>
          </a:bodyPr>
          <a:lstStyle/>
          <a:p>
            <a:pPr lvl="0" algn="ctr" defTabSz="311150">
              <a:lnSpc>
                <a:spcPct val="90000"/>
              </a:lnSpc>
              <a:spcBef>
                <a:spcPct val="0"/>
              </a:spcBef>
              <a:spcAft>
                <a:spcPct val="35000"/>
              </a:spcAft>
            </a:pPr>
            <a:r>
              <a:rPr lang="en-US" kern="1200" dirty="0" smtClean="0">
                <a:solidFill>
                  <a:schemeClr val="tx1"/>
                </a:solidFill>
                <a:latin typeface="Arial" pitchFamily="34" charset="0"/>
                <a:cs typeface="Arial" pitchFamily="34" charset="0"/>
              </a:rPr>
              <a:t>B1 (sustainability)</a:t>
            </a:r>
          </a:p>
          <a:p>
            <a:pPr lvl="0" algn="ctr" defTabSz="311150">
              <a:lnSpc>
                <a:spcPct val="90000"/>
              </a:lnSpc>
              <a:spcBef>
                <a:spcPct val="0"/>
              </a:spcBef>
              <a:spcAft>
                <a:spcPct val="35000"/>
              </a:spcAft>
            </a:pPr>
            <a:r>
              <a:rPr lang="en-US" sz="1600" kern="1200" dirty="0" smtClean="0">
                <a:solidFill>
                  <a:schemeClr val="tx1"/>
                </a:solidFill>
                <a:latin typeface="Arial" pitchFamily="34" charset="0"/>
                <a:cs typeface="Arial" pitchFamily="34" charset="0"/>
              </a:rPr>
              <a:t>1. PCM (warm, wet future)</a:t>
            </a:r>
          </a:p>
          <a:p>
            <a:pPr lvl="0" algn="ctr" defTabSz="311150">
              <a:lnSpc>
                <a:spcPct val="90000"/>
              </a:lnSpc>
              <a:spcBef>
                <a:spcPct val="0"/>
              </a:spcBef>
              <a:spcAft>
                <a:spcPct val="35000"/>
              </a:spcAft>
            </a:pPr>
            <a:r>
              <a:rPr lang="en-US" sz="1600" kern="1200" dirty="0" smtClean="0">
                <a:solidFill>
                  <a:schemeClr val="tx1"/>
                </a:solidFill>
                <a:latin typeface="Arial" pitchFamily="34" charset="0"/>
                <a:cs typeface="Arial" pitchFamily="34" charset="0"/>
              </a:rPr>
              <a:t>2. GFDL CM 2.1 (hot, dry future)</a:t>
            </a:r>
            <a:endParaRPr lang="en-US" sz="1600" kern="1200" dirty="0">
              <a:solidFill>
                <a:schemeClr val="tx1"/>
              </a:solidFill>
              <a:latin typeface="Arial" pitchFamily="34" charset="0"/>
              <a:cs typeface="Arial" pitchFamily="34" charset="0"/>
            </a:endParaRPr>
          </a:p>
        </p:txBody>
      </p:sp>
      <p:pic>
        <p:nvPicPr>
          <p:cNvPr id="10" name="Picture 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21" y="41031"/>
            <a:ext cx="2646679" cy="12543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956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 y="1066800"/>
            <a:ext cx="8229600" cy="5480913"/>
          </a:xfrm>
          <a:prstGeom prst="rect">
            <a:avLst/>
          </a:prstGeom>
        </p:spPr>
      </p:pic>
      <p:sp>
        <p:nvSpPr>
          <p:cNvPr id="4" name="Title 3"/>
          <p:cNvSpPr txBox="1">
            <a:spLocks/>
          </p:cNvSpPr>
          <p:nvPr/>
        </p:nvSpPr>
        <p:spPr>
          <a:xfrm>
            <a:off x="457200" y="15240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rgbClr val="C3E49E"/>
                </a:solidFill>
                <a:latin typeface="Arial" pitchFamily="34" charset="0"/>
                <a:cs typeface="Arial" pitchFamily="34" charset="0"/>
              </a:rPr>
              <a:t>Integrated Scenarios</a:t>
            </a:r>
            <a:endParaRPr lang="en-US" sz="3600" dirty="0">
              <a:solidFill>
                <a:srgbClr val="C3E49E"/>
              </a:solidFill>
              <a:latin typeface="Arial" pitchFamily="34" charset="0"/>
              <a:cs typeface="Arial" pitchFamily="34" charset="0"/>
            </a:endParaRPr>
          </a:p>
        </p:txBody>
      </p:sp>
    </p:spTree>
    <p:extLst>
      <p:ext uri="{BB962C8B-B14F-4D97-AF65-F5344CB8AC3E}">
        <p14:creationId xmlns:p14="http://schemas.microsoft.com/office/powerpoint/2010/main" val="250347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228600"/>
            <a:ext cx="3886200" cy="3939540"/>
          </a:xfrm>
          <a:prstGeom prst="rect">
            <a:avLst/>
          </a:prstGeom>
          <a:noFill/>
        </p:spPr>
        <p:txBody>
          <a:bodyPr wrap="square" rtlCol="0">
            <a:spAutoFit/>
          </a:bodyPr>
          <a:lstStyle/>
          <a:p>
            <a:r>
              <a:rPr lang="en-US" sz="2000" dirty="0" smtClean="0">
                <a:solidFill>
                  <a:srgbClr val="FFC000"/>
                </a:solidFill>
              </a:rPr>
              <a:t>Case Study of Six Watersheds:</a:t>
            </a:r>
          </a:p>
          <a:p>
            <a:endParaRPr lang="en-US" sz="2400" dirty="0" smtClean="0">
              <a:solidFill>
                <a:schemeClr val="bg1"/>
              </a:solidFill>
            </a:endParaRPr>
          </a:p>
          <a:p>
            <a:r>
              <a:rPr lang="en-US" sz="2000" dirty="0" smtClean="0">
                <a:solidFill>
                  <a:srgbClr val="FFC000"/>
                </a:solidFill>
              </a:rPr>
              <a:t>North:</a:t>
            </a:r>
          </a:p>
          <a:p>
            <a:r>
              <a:rPr lang="en-US" sz="2000" dirty="0" smtClean="0">
                <a:solidFill>
                  <a:schemeClr val="bg1"/>
                </a:solidFill>
              </a:rPr>
              <a:t>Upper Stony</a:t>
            </a:r>
          </a:p>
          <a:p>
            <a:r>
              <a:rPr lang="en-US" sz="2000" dirty="0" smtClean="0">
                <a:solidFill>
                  <a:schemeClr val="bg1"/>
                </a:solidFill>
              </a:rPr>
              <a:t>Lower Butte</a:t>
            </a:r>
          </a:p>
          <a:p>
            <a:endParaRPr lang="en-US" sz="1200" dirty="0">
              <a:solidFill>
                <a:schemeClr val="bg1"/>
              </a:solidFill>
            </a:endParaRPr>
          </a:p>
          <a:p>
            <a:r>
              <a:rPr lang="en-US" sz="2000" dirty="0" smtClean="0">
                <a:solidFill>
                  <a:srgbClr val="FFC000"/>
                </a:solidFill>
              </a:rPr>
              <a:t>Central:</a:t>
            </a:r>
          </a:p>
          <a:p>
            <a:r>
              <a:rPr lang="en-US" sz="2000" dirty="0" smtClean="0">
                <a:solidFill>
                  <a:schemeClr val="bg1"/>
                </a:solidFill>
              </a:rPr>
              <a:t>Lower Cosumnes</a:t>
            </a:r>
          </a:p>
          <a:p>
            <a:r>
              <a:rPr lang="en-US" sz="2000" dirty="0" smtClean="0">
                <a:solidFill>
                  <a:srgbClr val="00B050"/>
                </a:solidFill>
              </a:rPr>
              <a:t>***Alameda Creek</a:t>
            </a:r>
          </a:p>
          <a:p>
            <a:endParaRPr lang="en-US" sz="1400" dirty="0">
              <a:solidFill>
                <a:schemeClr val="bg1"/>
              </a:solidFill>
            </a:endParaRPr>
          </a:p>
          <a:p>
            <a:r>
              <a:rPr lang="en-US" sz="2000" dirty="0" smtClean="0">
                <a:solidFill>
                  <a:srgbClr val="FFC000"/>
                </a:solidFill>
              </a:rPr>
              <a:t>South:</a:t>
            </a:r>
          </a:p>
          <a:p>
            <a:r>
              <a:rPr lang="en-US" sz="2000" dirty="0" smtClean="0">
                <a:solidFill>
                  <a:schemeClr val="bg1"/>
                </a:solidFill>
              </a:rPr>
              <a:t>Upper Tule</a:t>
            </a:r>
          </a:p>
          <a:p>
            <a:r>
              <a:rPr lang="en-US" sz="2000" dirty="0" smtClean="0">
                <a:solidFill>
                  <a:schemeClr val="bg1"/>
                </a:solidFill>
              </a:rPr>
              <a:t>Estrella</a:t>
            </a:r>
            <a:endParaRPr lang="en-US" sz="2000" dirty="0">
              <a:solidFill>
                <a:schemeClr val="bg1"/>
              </a:solidFill>
            </a:endParaRPr>
          </a:p>
        </p:txBody>
      </p:sp>
      <p:graphicFrame>
        <p:nvGraphicFramePr>
          <p:cNvPr id="4" name="Object 3"/>
          <p:cNvGraphicFramePr>
            <a:graphicFrameLocks/>
          </p:cNvGraphicFramePr>
          <p:nvPr>
            <p:extLst>
              <p:ext uri="{D42A27DB-BD31-4B8C-83A1-F6EECF244321}">
                <p14:modId xmlns:p14="http://schemas.microsoft.com/office/powerpoint/2010/main" val="1092057239"/>
              </p:ext>
            </p:extLst>
          </p:nvPr>
        </p:nvGraphicFramePr>
        <p:xfrm>
          <a:off x="7467600" y="6089650"/>
          <a:ext cx="1752600" cy="725488"/>
        </p:xfrm>
        <a:graphic>
          <a:graphicData uri="http://schemas.openxmlformats.org/presentationml/2006/ole">
            <mc:AlternateContent xmlns:mc="http://schemas.openxmlformats.org/markup-compatibility/2006">
              <mc:Choice xmlns:v="urn:schemas-microsoft-com:vml" Requires="v">
                <p:oleObj spid="_x0000_s150566" name="CorelDRAW" r:id="rId4" imgW="1311623" imgH="517177" progId="">
                  <p:embed/>
                </p:oleObj>
              </mc:Choice>
              <mc:Fallback>
                <p:oleObj name="CorelDRAW" r:id="rId4" imgW="1311623" imgH="517177"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089650"/>
                        <a:ext cx="1752600" cy="7254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3589"/>
          <a:stretch/>
        </p:blipFill>
        <p:spPr>
          <a:xfrm>
            <a:off x="6038" y="0"/>
            <a:ext cx="5109172" cy="6858000"/>
          </a:xfrm>
          <a:prstGeom prst="rect">
            <a:avLst/>
          </a:prstGeom>
        </p:spPr>
      </p:pic>
      <p:sp>
        <p:nvSpPr>
          <p:cNvPr id="2" name="TextBox 1"/>
          <p:cNvSpPr txBox="1"/>
          <p:nvPr/>
        </p:nvSpPr>
        <p:spPr>
          <a:xfrm>
            <a:off x="5181600" y="4267202"/>
            <a:ext cx="3810000" cy="1323439"/>
          </a:xfrm>
          <a:prstGeom prst="rect">
            <a:avLst/>
          </a:prstGeom>
          <a:noFill/>
        </p:spPr>
        <p:txBody>
          <a:bodyPr wrap="square" rtlCol="0">
            <a:spAutoFit/>
          </a:bodyPr>
          <a:lstStyle/>
          <a:p>
            <a:r>
              <a:rPr lang="en-US" sz="2000" dirty="0" smtClean="0">
                <a:solidFill>
                  <a:schemeClr val="bg1"/>
                </a:solidFill>
              </a:rPr>
              <a:t>Changes in:</a:t>
            </a:r>
          </a:p>
          <a:p>
            <a:pPr marL="285750" indent="-285750">
              <a:buFont typeface="Arial" pitchFamily="34" charset="0"/>
              <a:buChar char="•"/>
            </a:pPr>
            <a:r>
              <a:rPr lang="en-US" sz="2000" dirty="0" smtClean="0">
                <a:solidFill>
                  <a:schemeClr val="bg1"/>
                </a:solidFill>
              </a:rPr>
              <a:t>Wildlife habitat</a:t>
            </a:r>
          </a:p>
          <a:p>
            <a:pPr marL="285750" indent="-285750">
              <a:buFont typeface="Arial" pitchFamily="34" charset="0"/>
              <a:buChar char="•"/>
            </a:pPr>
            <a:r>
              <a:rPr lang="en-US" sz="2000" dirty="0" smtClean="0">
                <a:solidFill>
                  <a:schemeClr val="bg1"/>
                </a:solidFill>
              </a:rPr>
              <a:t>Carbon</a:t>
            </a:r>
          </a:p>
          <a:p>
            <a:pPr marL="285750" indent="-285750">
              <a:buFont typeface="Arial" pitchFamily="34" charset="0"/>
              <a:buChar char="•"/>
            </a:pPr>
            <a:r>
              <a:rPr lang="en-US" sz="2000" dirty="0" smtClean="0">
                <a:solidFill>
                  <a:schemeClr val="bg1"/>
                </a:solidFill>
              </a:rPr>
              <a:t>Runoff, recharge, streamflow</a:t>
            </a:r>
            <a:endParaRPr lang="en-US" sz="2000" dirty="0">
              <a:solidFill>
                <a:schemeClr val="bg1"/>
              </a:solidFill>
            </a:endParaRPr>
          </a:p>
        </p:txBody>
      </p:sp>
    </p:spTree>
    <p:extLst>
      <p:ext uri="{BB962C8B-B14F-4D97-AF65-F5344CB8AC3E}">
        <p14:creationId xmlns:p14="http://schemas.microsoft.com/office/powerpoint/2010/main" val="1662703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0" y="381000"/>
            <a:ext cx="9144000" cy="685800"/>
          </a:xfrm>
        </p:spPr>
        <p:txBody>
          <a:bodyPr/>
          <a:lstStyle/>
          <a:p>
            <a:r>
              <a:rPr lang="en-US" sz="2700" dirty="0" smtClean="0">
                <a:solidFill>
                  <a:srgbClr val="FFC000"/>
                </a:solidFill>
                <a:latin typeface="Bookman Old Style" pitchFamily="18" charset="0"/>
                <a:cs typeface="Arial" pitchFamily="34" charset="0"/>
              </a:rPr>
              <a:t>Framework for Valuing Climate/Land Use Change Impacts</a:t>
            </a:r>
            <a:endParaRPr lang="en-US" sz="2700" dirty="0" smtClean="0">
              <a:solidFill>
                <a:srgbClr val="FFC000"/>
              </a:solidFill>
              <a:latin typeface="Bookman Old Style" pitchFamily="18" charset="0"/>
            </a:endParaRPr>
          </a:p>
        </p:txBody>
      </p:sp>
      <p:sp>
        <p:nvSpPr>
          <p:cNvPr id="7" name="Content Placeholder 6"/>
          <p:cNvSpPr>
            <a:spLocks noGrp="1"/>
          </p:cNvSpPr>
          <p:nvPr>
            <p:ph idx="1"/>
          </p:nvPr>
        </p:nvSpPr>
        <p:spPr>
          <a:xfrm>
            <a:off x="152400" y="1219200"/>
            <a:ext cx="8763000" cy="5410200"/>
          </a:xfrm>
        </p:spPr>
        <p:txBody>
          <a:bodyPr/>
          <a:lstStyle/>
          <a:p>
            <a:pPr>
              <a:buFont typeface="Wingdings" pitchFamily="2" charset="2"/>
              <a:buChar char="Ø"/>
            </a:pPr>
            <a:r>
              <a:rPr lang="en-US" sz="1800" dirty="0" smtClean="0">
                <a:solidFill>
                  <a:srgbClr val="FFC000"/>
                </a:solidFill>
                <a:latin typeface="Bookman Old Style" pitchFamily="18" charset="0"/>
              </a:rPr>
              <a:t>Drivers influence ecosystem functions </a:t>
            </a:r>
          </a:p>
          <a:p>
            <a:pPr>
              <a:buFont typeface="Wingdings" pitchFamily="2" charset="2"/>
              <a:buChar char="Ø"/>
            </a:pPr>
            <a:r>
              <a:rPr lang="en-US" sz="1800" dirty="0" smtClean="0">
                <a:solidFill>
                  <a:srgbClr val="FFC000"/>
                </a:solidFill>
                <a:latin typeface="Bookman Old Style" pitchFamily="18" charset="0"/>
              </a:rPr>
              <a:t>Ecosystem functions influence production of ecosystem services</a:t>
            </a:r>
          </a:p>
          <a:p>
            <a:pPr>
              <a:buFont typeface="Wingdings" pitchFamily="2" charset="2"/>
              <a:buChar char="Ø"/>
            </a:pPr>
            <a:r>
              <a:rPr lang="en-US" sz="1800" dirty="0" smtClean="0">
                <a:solidFill>
                  <a:srgbClr val="FFC000"/>
                </a:solidFill>
                <a:latin typeface="Bookman Old Style" pitchFamily="18" charset="0"/>
              </a:rPr>
              <a:t>Ecosystem services are attributed with social value</a:t>
            </a:r>
          </a:p>
          <a:p>
            <a:pPr>
              <a:buFont typeface="Wingdings" pitchFamily="2" charset="2"/>
              <a:buChar char="Ø"/>
            </a:pPr>
            <a:r>
              <a:rPr lang="en-US" sz="1800" dirty="0" smtClean="0">
                <a:solidFill>
                  <a:srgbClr val="FFC000"/>
                </a:solidFill>
                <a:latin typeface="Bookman Old Style" pitchFamily="18" charset="0"/>
              </a:rPr>
              <a:t>Valuations fold into objectives</a:t>
            </a:r>
          </a:p>
          <a:p>
            <a:pPr>
              <a:buFont typeface="Wingdings" pitchFamily="2" charset="2"/>
              <a:buChar char="Ø"/>
            </a:pPr>
            <a:r>
              <a:rPr lang="en-US" sz="1800" dirty="0" smtClean="0">
                <a:solidFill>
                  <a:srgbClr val="FFC000"/>
                </a:solidFill>
                <a:latin typeface="Bookman Old Style" pitchFamily="18" charset="0"/>
              </a:rPr>
              <a:t>Objectives potentially include resilience and sustainability</a:t>
            </a:r>
          </a:p>
          <a:p>
            <a:pPr>
              <a:buFont typeface="Wingdings" pitchFamily="2" charset="2"/>
              <a:buChar char="Ø"/>
            </a:pPr>
            <a:r>
              <a:rPr lang="en-US" sz="1800" dirty="0" smtClean="0">
                <a:solidFill>
                  <a:srgbClr val="FFC000"/>
                </a:solidFill>
                <a:latin typeface="Bookman Old Style" pitchFamily="18" charset="0"/>
              </a:rPr>
              <a:t>Adaptive feedback links science and management</a:t>
            </a:r>
          </a:p>
          <a:p>
            <a:pPr>
              <a:buFont typeface="Wingdings" pitchFamily="2" charset="2"/>
              <a:buChar char="v"/>
            </a:pPr>
            <a:endParaRPr lang="en-US" sz="1800" dirty="0" smtClean="0">
              <a:solidFill>
                <a:srgbClr val="FFC000"/>
              </a:solidFill>
              <a:latin typeface="Bank Gothic"/>
            </a:endParaRPr>
          </a:p>
          <a:p>
            <a:pPr>
              <a:buFontTx/>
              <a:buNone/>
            </a:pPr>
            <a:endParaRPr lang="en-US" sz="1800" dirty="0" smtClean="0">
              <a:latin typeface="Bank Gothic"/>
            </a:endParaRPr>
          </a:p>
        </p:txBody>
      </p:sp>
      <p:grpSp>
        <p:nvGrpSpPr>
          <p:cNvPr id="2" name="Group 161"/>
          <p:cNvGrpSpPr>
            <a:grpSpLocks/>
          </p:cNvGrpSpPr>
          <p:nvPr/>
        </p:nvGrpSpPr>
        <p:grpSpPr bwMode="auto">
          <a:xfrm>
            <a:off x="1971675" y="5213350"/>
            <a:ext cx="1450975" cy="762000"/>
            <a:chOff x="2667000" y="4114800"/>
            <a:chExt cx="1451001" cy="762000"/>
          </a:xfrm>
        </p:grpSpPr>
        <p:sp>
          <p:nvSpPr>
            <p:cNvPr id="20507" name="TextBox 7"/>
            <p:cNvSpPr txBox="1">
              <a:spLocks noChangeArrowheads="1"/>
            </p:cNvSpPr>
            <p:nvPr/>
          </p:nvSpPr>
          <p:spPr bwMode="auto">
            <a:xfrm>
              <a:off x="2670201" y="4291338"/>
              <a:ext cx="1447800" cy="369332"/>
            </a:xfrm>
            <a:prstGeom prst="rect">
              <a:avLst/>
            </a:prstGeom>
            <a:noFill/>
            <a:ln w="9525">
              <a:noFill/>
              <a:miter lim="800000"/>
              <a:headEnd/>
              <a:tailEnd/>
            </a:ln>
          </p:spPr>
          <p:txBody>
            <a:bodyPr>
              <a:spAutoFit/>
            </a:bodyPr>
            <a:lstStyle/>
            <a:p>
              <a:r>
                <a:rPr lang="en-US" dirty="0">
                  <a:solidFill>
                    <a:srgbClr val="FFC000"/>
                  </a:solidFill>
                  <a:latin typeface="Bookman Old Style" pitchFamily="18" charset="0"/>
                </a:rPr>
                <a:t>ecosystem</a:t>
              </a:r>
            </a:p>
          </p:txBody>
        </p:sp>
        <p:sp>
          <p:nvSpPr>
            <p:cNvPr id="9" name="Rounded Rectangle 8"/>
            <p:cNvSpPr/>
            <p:nvPr/>
          </p:nvSpPr>
          <p:spPr>
            <a:xfrm>
              <a:off x="2667000" y="4114800"/>
              <a:ext cx="1316062"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0" name="Straight Connector 9"/>
          <p:cNvCxnSpPr/>
          <p:nvPr/>
        </p:nvCxnSpPr>
        <p:spPr>
          <a:xfrm rot="5400000">
            <a:off x="2239962" y="4824413"/>
            <a:ext cx="777875" cy="0"/>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 name="Group 83"/>
          <p:cNvGrpSpPr>
            <a:grpSpLocks/>
          </p:cNvGrpSpPr>
          <p:nvPr/>
        </p:nvGrpSpPr>
        <p:grpSpPr bwMode="auto">
          <a:xfrm>
            <a:off x="1885950" y="3830638"/>
            <a:ext cx="1514475" cy="609600"/>
            <a:chOff x="1753264" y="2147455"/>
            <a:chExt cx="1513875" cy="609600"/>
          </a:xfrm>
        </p:grpSpPr>
        <p:sp>
          <p:nvSpPr>
            <p:cNvPr id="20505" name="TextBox 11"/>
            <p:cNvSpPr txBox="1">
              <a:spLocks noChangeArrowheads="1"/>
            </p:cNvSpPr>
            <p:nvPr/>
          </p:nvSpPr>
          <p:spPr bwMode="auto">
            <a:xfrm>
              <a:off x="1753264" y="2147455"/>
              <a:ext cx="1513875" cy="584775"/>
            </a:xfrm>
            <a:prstGeom prst="rect">
              <a:avLst/>
            </a:prstGeom>
            <a:noFill/>
            <a:ln w="9525">
              <a:noFill/>
              <a:miter lim="800000"/>
              <a:headEnd/>
              <a:tailEnd/>
            </a:ln>
          </p:spPr>
          <p:txBody>
            <a:bodyPr>
              <a:spAutoFit/>
            </a:bodyPr>
            <a:lstStyle/>
            <a:p>
              <a:pPr algn="ctr"/>
              <a:r>
                <a:rPr lang="en-US" sz="1600" dirty="0">
                  <a:solidFill>
                    <a:srgbClr val="FFC000"/>
                  </a:solidFill>
                  <a:latin typeface="Bookman Old Style" pitchFamily="18" charset="0"/>
                </a:rPr>
                <a:t>resource </a:t>
              </a:r>
            </a:p>
            <a:p>
              <a:pPr algn="ctr"/>
              <a:r>
                <a:rPr lang="en-US" sz="1600" dirty="0">
                  <a:solidFill>
                    <a:srgbClr val="FFC000"/>
                  </a:solidFill>
                  <a:latin typeface="Bookman Old Style" pitchFamily="18" charset="0"/>
                </a:rPr>
                <a:t>management</a:t>
              </a:r>
            </a:p>
          </p:txBody>
        </p:sp>
        <p:sp>
          <p:nvSpPr>
            <p:cNvPr id="13" name="Rectangle 12"/>
            <p:cNvSpPr/>
            <p:nvPr/>
          </p:nvSpPr>
          <p:spPr>
            <a:xfrm>
              <a:off x="1786589" y="2147455"/>
              <a:ext cx="1448813"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4" name="Straight Arrow Connector 13"/>
          <p:cNvCxnSpPr/>
          <p:nvPr/>
        </p:nvCxnSpPr>
        <p:spPr>
          <a:xfrm>
            <a:off x="1357313" y="5594350"/>
            <a:ext cx="617537"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4" name="Group 101"/>
          <p:cNvGrpSpPr>
            <a:grpSpLocks/>
          </p:cNvGrpSpPr>
          <p:nvPr/>
        </p:nvGrpSpPr>
        <p:grpSpPr bwMode="auto">
          <a:xfrm>
            <a:off x="241300" y="5316538"/>
            <a:ext cx="1116013" cy="609600"/>
            <a:chOff x="457200" y="4329545"/>
            <a:chExt cx="962890" cy="533400"/>
          </a:xfrm>
        </p:grpSpPr>
        <p:sp>
          <p:nvSpPr>
            <p:cNvPr id="20503" name="TextBox 15"/>
            <p:cNvSpPr txBox="1">
              <a:spLocks noChangeArrowheads="1"/>
            </p:cNvSpPr>
            <p:nvPr/>
          </p:nvSpPr>
          <p:spPr bwMode="auto">
            <a:xfrm>
              <a:off x="542591" y="4432047"/>
              <a:ext cx="827302" cy="323166"/>
            </a:xfrm>
            <a:prstGeom prst="rect">
              <a:avLst/>
            </a:prstGeom>
            <a:noFill/>
            <a:ln w="9525">
              <a:noFill/>
              <a:miter lim="800000"/>
              <a:headEnd/>
              <a:tailEnd/>
            </a:ln>
          </p:spPr>
          <p:txBody>
            <a:bodyPr wrap="none">
              <a:spAutoFit/>
            </a:bodyPr>
            <a:lstStyle/>
            <a:p>
              <a:r>
                <a:rPr lang="en-US" dirty="0">
                  <a:solidFill>
                    <a:srgbClr val="FFC000"/>
                  </a:solidFill>
                  <a:latin typeface="Bookman Old Style" pitchFamily="18" charset="0"/>
                </a:rPr>
                <a:t>drivers</a:t>
              </a:r>
            </a:p>
          </p:txBody>
        </p:sp>
        <p:sp>
          <p:nvSpPr>
            <p:cNvPr id="17" name="Oval 16"/>
            <p:cNvSpPr/>
            <p:nvPr/>
          </p:nvSpPr>
          <p:spPr>
            <a:xfrm>
              <a:off x="457200" y="4329545"/>
              <a:ext cx="96289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5" name="Group 177"/>
          <p:cNvGrpSpPr>
            <a:grpSpLocks/>
          </p:cNvGrpSpPr>
          <p:nvPr/>
        </p:nvGrpSpPr>
        <p:grpSpPr bwMode="auto">
          <a:xfrm>
            <a:off x="3822700" y="5213350"/>
            <a:ext cx="1295400" cy="762000"/>
            <a:chOff x="4924034" y="3810000"/>
            <a:chExt cx="1368623" cy="762000"/>
          </a:xfrm>
        </p:grpSpPr>
        <p:sp>
          <p:nvSpPr>
            <p:cNvPr id="20501" name="TextBox 18"/>
            <p:cNvSpPr txBox="1">
              <a:spLocks noChangeArrowheads="1"/>
            </p:cNvSpPr>
            <p:nvPr/>
          </p:nvSpPr>
          <p:spPr bwMode="auto">
            <a:xfrm>
              <a:off x="4924034" y="3914092"/>
              <a:ext cx="1352240" cy="553998"/>
            </a:xfrm>
            <a:prstGeom prst="rect">
              <a:avLst/>
            </a:prstGeom>
            <a:noFill/>
            <a:ln w="9525">
              <a:noFill/>
              <a:miter lim="800000"/>
              <a:headEnd/>
              <a:tailEnd/>
            </a:ln>
          </p:spPr>
          <p:txBody>
            <a:bodyPr>
              <a:spAutoFit/>
            </a:bodyPr>
            <a:lstStyle/>
            <a:p>
              <a:pPr algn="ctr">
                <a:lnSpc>
                  <a:spcPts val="1800"/>
                </a:lnSpc>
              </a:pPr>
              <a:r>
                <a:rPr lang="en-US" sz="1700" dirty="0">
                  <a:solidFill>
                    <a:srgbClr val="FFC000"/>
                  </a:solidFill>
                  <a:latin typeface="Bookman Old Style" pitchFamily="18" charset="0"/>
                </a:rPr>
                <a:t>ecosystem services</a:t>
              </a:r>
            </a:p>
          </p:txBody>
        </p:sp>
        <p:sp>
          <p:nvSpPr>
            <p:cNvPr id="20" name="Rounded Rectangle 19"/>
            <p:cNvSpPr/>
            <p:nvPr/>
          </p:nvSpPr>
          <p:spPr>
            <a:xfrm>
              <a:off x="4925712" y="3810000"/>
              <a:ext cx="1366945"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21" name="Straight Arrow Connector 20"/>
          <p:cNvCxnSpPr/>
          <p:nvPr/>
        </p:nvCxnSpPr>
        <p:spPr>
          <a:xfrm>
            <a:off x="3289300" y="559435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6" name="Group 178"/>
          <p:cNvGrpSpPr>
            <a:grpSpLocks/>
          </p:cNvGrpSpPr>
          <p:nvPr/>
        </p:nvGrpSpPr>
        <p:grpSpPr bwMode="auto">
          <a:xfrm>
            <a:off x="5651500" y="5213350"/>
            <a:ext cx="1347788" cy="762000"/>
            <a:chOff x="6934200" y="3810000"/>
            <a:chExt cx="1346611" cy="762000"/>
          </a:xfrm>
        </p:grpSpPr>
        <p:sp>
          <p:nvSpPr>
            <p:cNvPr id="20499" name="TextBox 22"/>
            <p:cNvSpPr txBox="1">
              <a:spLocks noChangeArrowheads="1"/>
            </p:cNvSpPr>
            <p:nvPr/>
          </p:nvSpPr>
          <p:spPr bwMode="auto">
            <a:xfrm>
              <a:off x="6934200" y="3995129"/>
              <a:ext cx="1346611" cy="369332"/>
            </a:xfrm>
            <a:prstGeom prst="rect">
              <a:avLst/>
            </a:prstGeom>
            <a:noFill/>
            <a:ln w="9525">
              <a:noFill/>
              <a:miter lim="800000"/>
              <a:headEnd/>
              <a:tailEnd/>
            </a:ln>
          </p:spPr>
          <p:txBody>
            <a:bodyPr>
              <a:spAutoFit/>
            </a:bodyPr>
            <a:lstStyle/>
            <a:p>
              <a:r>
                <a:rPr lang="en-US" dirty="0">
                  <a:solidFill>
                    <a:srgbClr val="FFC000"/>
                  </a:solidFill>
                  <a:latin typeface="Bookman Old Style" pitchFamily="18" charset="0"/>
                </a:rPr>
                <a:t>valuation</a:t>
              </a:r>
            </a:p>
          </p:txBody>
        </p:sp>
        <p:sp>
          <p:nvSpPr>
            <p:cNvPr id="24" name="Rounded Rectangle 23"/>
            <p:cNvSpPr/>
            <p:nvPr/>
          </p:nvSpPr>
          <p:spPr>
            <a:xfrm>
              <a:off x="6934200" y="3810000"/>
              <a:ext cx="1295855"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25" name="Straight Arrow Connector 24"/>
          <p:cNvCxnSpPr/>
          <p:nvPr/>
        </p:nvCxnSpPr>
        <p:spPr>
          <a:xfrm>
            <a:off x="5118100" y="559435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8" name="Group 97"/>
          <p:cNvGrpSpPr>
            <a:grpSpLocks/>
          </p:cNvGrpSpPr>
          <p:nvPr/>
        </p:nvGrpSpPr>
        <p:grpSpPr bwMode="auto">
          <a:xfrm>
            <a:off x="7404100" y="5181600"/>
            <a:ext cx="1600200" cy="838200"/>
            <a:chOff x="4267200" y="838200"/>
            <a:chExt cx="1600200" cy="838200"/>
          </a:xfrm>
        </p:grpSpPr>
        <p:sp>
          <p:nvSpPr>
            <p:cNvPr id="27" name="Diamond 26"/>
            <p:cNvSpPr/>
            <p:nvPr/>
          </p:nvSpPr>
          <p:spPr>
            <a:xfrm>
              <a:off x="4267200" y="838200"/>
              <a:ext cx="1600200" cy="8382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98" name="TextBox 27"/>
            <p:cNvSpPr txBox="1">
              <a:spLocks noChangeArrowheads="1"/>
            </p:cNvSpPr>
            <p:nvPr/>
          </p:nvSpPr>
          <p:spPr bwMode="auto">
            <a:xfrm>
              <a:off x="4539563" y="964275"/>
              <a:ext cx="1082349" cy="523220"/>
            </a:xfrm>
            <a:prstGeom prst="rect">
              <a:avLst/>
            </a:prstGeom>
            <a:noFill/>
            <a:ln w="9525">
              <a:noFill/>
              <a:miter lim="800000"/>
              <a:headEnd/>
              <a:tailEnd/>
            </a:ln>
          </p:spPr>
          <p:txBody>
            <a:bodyPr wrap="none">
              <a:spAutoFit/>
            </a:bodyPr>
            <a:lstStyle/>
            <a:p>
              <a:pPr algn="ctr"/>
              <a:r>
                <a:rPr lang="en-US" sz="1400" dirty="0">
                  <a:solidFill>
                    <a:srgbClr val="FFC000"/>
                  </a:solidFill>
                  <a:latin typeface="Bookman Old Style" pitchFamily="18" charset="0"/>
                </a:rPr>
                <a:t>goals and </a:t>
              </a:r>
            </a:p>
            <a:p>
              <a:pPr algn="ctr"/>
              <a:r>
                <a:rPr lang="en-US" sz="1400" dirty="0">
                  <a:solidFill>
                    <a:srgbClr val="FFC000"/>
                  </a:solidFill>
                  <a:latin typeface="Bookman Old Style" pitchFamily="18" charset="0"/>
                </a:rPr>
                <a:t>objectives</a:t>
              </a:r>
            </a:p>
          </p:txBody>
        </p:sp>
      </p:grpSp>
      <p:cxnSp>
        <p:nvCxnSpPr>
          <p:cNvPr id="29" name="Shape 28"/>
          <p:cNvCxnSpPr/>
          <p:nvPr/>
        </p:nvCxnSpPr>
        <p:spPr>
          <a:xfrm rot="16200000" flipV="1">
            <a:off x="5253037" y="2230438"/>
            <a:ext cx="1050925" cy="485140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46900" y="5588000"/>
            <a:ext cx="457200" cy="63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rot="10800000" flipV="1">
            <a:off x="4941888" y="3741738"/>
            <a:ext cx="1754187" cy="307975"/>
          </a:xfrm>
          <a:prstGeom prst="rect">
            <a:avLst/>
          </a:prstGeom>
          <a:noFill/>
          <a:ln w="19050">
            <a:solidFill>
              <a:schemeClr val="accent1"/>
            </a:solidFill>
            <a:miter lim="800000"/>
            <a:headEnd/>
            <a:tailEnd/>
          </a:ln>
        </p:spPr>
        <p:txBody>
          <a:bodyPr>
            <a:spAutoFit/>
          </a:bodyPr>
          <a:lstStyle/>
          <a:p>
            <a:r>
              <a:rPr lang="en-US" sz="1400" dirty="0">
                <a:solidFill>
                  <a:srgbClr val="FFC000"/>
                </a:solidFill>
                <a:latin typeface="Bookman Old Style" pitchFamily="18" charset="0"/>
              </a:rPr>
              <a:t>adaptive feedback</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3|3.1|3.2|2.6"/>
</p:tagLst>
</file>

<file path=ppt/tags/tag2.xml><?xml version="1.0" encoding="utf-8"?>
<p:tagLst xmlns:a="http://schemas.openxmlformats.org/drawingml/2006/main" xmlns:r="http://schemas.openxmlformats.org/officeDocument/2006/relationships" xmlns:p="http://schemas.openxmlformats.org/presentationml/2006/main">
  <p:tag name="TIMING" val="|3.2|3.2|3.3|2.7|2.9"/>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4539</TotalTime>
  <Words>2135</Words>
  <Application>Microsoft Office PowerPoint</Application>
  <PresentationFormat>On-screen Show (4:3)</PresentationFormat>
  <Paragraphs>353</Paragraphs>
  <Slides>30</Slides>
  <Notes>27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30</vt:i4>
      </vt:variant>
    </vt:vector>
  </HeadingPairs>
  <TitlesOfParts>
    <vt:vector size="34" baseType="lpstr">
      <vt:lpstr>1_Default Design</vt:lpstr>
      <vt:lpstr>2_Default Design</vt:lpstr>
      <vt:lpstr>CorelDRAW</vt:lpstr>
      <vt:lpstr>Document</vt:lpstr>
      <vt:lpstr>Valuation of California Rangeland Ecosystem Services Impacted by Climate/Land Use Change: Challenges and Opportunities</vt:lpstr>
      <vt:lpstr>PowerPoint Presentation</vt:lpstr>
      <vt:lpstr>Goals</vt:lpstr>
      <vt:lpstr>Ecosystem services provided by rangelands</vt:lpstr>
      <vt:lpstr>Integrated Threats to Rangelands</vt:lpstr>
      <vt:lpstr>Project Scenarios</vt:lpstr>
      <vt:lpstr>PowerPoint Presentation</vt:lpstr>
      <vt:lpstr>PowerPoint Presentation</vt:lpstr>
      <vt:lpstr>Framework for Valuing Climate/Land Use Change Impacts</vt:lpstr>
      <vt:lpstr>Ecosystem Functions vs. Ecosystem Services vs. Ecosystem Service Values</vt:lpstr>
      <vt:lpstr>PowerPoint Presentation</vt:lpstr>
      <vt:lpstr>Methods for Quantifying Economic Benefits</vt:lpstr>
      <vt:lpstr>PowerPoint Presentation</vt:lpstr>
      <vt:lpstr>Initial Ecosystem Services Impact Analysis: SF Bay-Alameda Creek 2006-2100   </vt:lpstr>
      <vt:lpstr>PowerPoint Presentation</vt:lpstr>
      <vt:lpstr>Economic Impacts of decreased  groundwater recharge </vt:lpstr>
      <vt:lpstr>Economic Impacts of decreased  groundwater recharge (con’t)</vt:lpstr>
      <vt:lpstr>Wildlife Habitat/Species Valuation </vt:lpstr>
      <vt:lpstr>Challenges of Valuing Ecosystem Services</vt:lpstr>
      <vt:lpstr>PowerPoint Presentation</vt:lpstr>
      <vt:lpstr>Opportunities and Recommendations</vt:lpstr>
      <vt:lpstr>Opportunities and Recommendations</vt:lpstr>
      <vt:lpstr>Opportunities and Recommendations</vt:lpstr>
      <vt:lpstr>Socio-Economic Valuation Tools</vt:lpstr>
      <vt:lpstr>Uses of the Benefits Toolbox</vt:lpstr>
      <vt:lpstr>Uses of the Habitat Benefits Toolbox</vt:lpstr>
      <vt:lpstr>PowerPoint Presentation</vt:lpstr>
      <vt:lpstr>PowerPoint Presentation</vt:lpstr>
      <vt:lpstr>PowerPoint Presentation</vt:lpstr>
      <vt:lpstr>PowerPoint Presentation</vt:lpstr>
    </vt:vector>
  </TitlesOfParts>
  <Company>DOW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timm kroeger</dc:creator>
  <cp:lastModifiedBy>Clyde F Casey</cp:lastModifiedBy>
  <cp:revision>278</cp:revision>
  <cp:lastPrinted>2014-10-27T21:48:48Z</cp:lastPrinted>
  <dcterms:created xsi:type="dcterms:W3CDTF">2008-11-25T16:21:49Z</dcterms:created>
  <dcterms:modified xsi:type="dcterms:W3CDTF">2014-10-29T17:26:43Z</dcterms:modified>
</cp:coreProperties>
</file>